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0" r:id="rId1"/>
  </p:sldMasterIdLst>
  <p:notesMasterIdLst>
    <p:notesMasterId r:id="rId43"/>
  </p:notesMasterIdLst>
  <p:handoutMasterIdLst>
    <p:handoutMasterId r:id="rId44"/>
  </p:handoutMasterIdLst>
  <p:sldIdLst>
    <p:sldId id="304" r:id="rId2"/>
    <p:sldId id="291" r:id="rId3"/>
    <p:sldId id="410" r:id="rId4"/>
    <p:sldId id="364" r:id="rId5"/>
    <p:sldId id="365" r:id="rId6"/>
    <p:sldId id="366" r:id="rId7"/>
    <p:sldId id="367" r:id="rId8"/>
    <p:sldId id="411" r:id="rId9"/>
    <p:sldId id="418" r:id="rId10"/>
    <p:sldId id="368" r:id="rId11"/>
    <p:sldId id="369" r:id="rId12"/>
    <p:sldId id="412" r:id="rId13"/>
    <p:sldId id="370" r:id="rId14"/>
    <p:sldId id="409" r:id="rId15"/>
    <p:sldId id="413" r:id="rId16"/>
    <p:sldId id="414" r:id="rId17"/>
    <p:sldId id="375" r:id="rId18"/>
    <p:sldId id="376" r:id="rId19"/>
    <p:sldId id="377" r:id="rId20"/>
    <p:sldId id="378" r:id="rId21"/>
    <p:sldId id="379" r:id="rId22"/>
    <p:sldId id="380" r:id="rId23"/>
    <p:sldId id="381" r:id="rId24"/>
    <p:sldId id="415" r:id="rId25"/>
    <p:sldId id="383" r:id="rId26"/>
    <p:sldId id="400" r:id="rId27"/>
    <p:sldId id="417" r:id="rId28"/>
    <p:sldId id="397" r:id="rId29"/>
    <p:sldId id="403" r:id="rId30"/>
    <p:sldId id="404" r:id="rId31"/>
    <p:sldId id="357" r:id="rId32"/>
    <p:sldId id="387" r:id="rId33"/>
    <p:sldId id="388" r:id="rId34"/>
    <p:sldId id="389" r:id="rId35"/>
    <p:sldId id="390" r:id="rId36"/>
    <p:sldId id="391" r:id="rId37"/>
    <p:sldId id="392" r:id="rId38"/>
    <p:sldId id="399" r:id="rId39"/>
    <p:sldId id="394" r:id="rId40"/>
    <p:sldId id="405" r:id="rId41"/>
    <p:sldId id="382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0" autoAdjust="0"/>
  </p:normalViewPr>
  <p:slideViewPr>
    <p:cSldViewPr>
      <p:cViewPr varScale="1">
        <p:scale>
          <a:sx n="70" d="100"/>
          <a:sy n="70" d="100"/>
        </p:scale>
        <p:origin x="120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54" y="6250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85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AD425-6894-4EF8-B96D-8217034873E8}" type="datetimeFigureOut">
              <a:rPr lang="en-AU" smtClean="0"/>
              <a:t>27/05/2019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14E48-29A2-40EB-B721-722384A109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7526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3C083-7B6D-4495-AF2B-1E495C12AB55}" type="datetimeFigureOut">
              <a:rPr lang="en-AU" smtClean="0"/>
              <a:t>27/05/2019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D2DB0-C7E9-483E-89D7-C3BCDDC893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6872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6482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Topological sort, design principles and final exam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Topological sort, design principles and final exam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Topological sort, design principles and final exam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Topological sort, design principles and final exam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Topological sort, design principles and final exam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Topological sort, design principles and final exam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Topological sort, design principles and final exam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45720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990600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lcb.infotech.monash.edu.au/~karun/Site/Home.html" TargetMode="External"/><Relationship Id="rId2" Type="http://schemas.openxmlformats.org/officeDocument/2006/relationships/hyperlink" Target="http://www.aamircheema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allisons.org/ll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Hasse_diagram_of_powerset_of_3.sv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43200"/>
            <a:ext cx="7419975" cy="2333625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-457200" y="228600"/>
            <a:ext cx="10134600" cy="1752600"/>
          </a:xfrm>
        </p:spPr>
        <p:txBody>
          <a:bodyPr>
            <a:normAutofit/>
          </a:bodyPr>
          <a:lstStyle/>
          <a:p>
            <a:r>
              <a:rPr lang="en-AU" sz="2800" dirty="0"/>
              <a:t>Faculty of Information Technology,</a:t>
            </a:r>
            <a:br>
              <a:rPr lang="en-AU" sz="2800" dirty="0"/>
            </a:br>
            <a:r>
              <a:rPr lang="en-AU" sz="2800" dirty="0"/>
              <a:t> Monash University</a:t>
            </a:r>
          </a:p>
        </p:txBody>
      </p:sp>
    </p:spTree>
    <p:extLst>
      <p:ext uri="{BB962C8B-B14F-4D97-AF65-F5344CB8AC3E}">
        <p14:creationId xmlns:p14="http://schemas.microsoft.com/office/powerpoint/2010/main" val="2659273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>
                <a:latin typeface="Arial Black" panose="020B0A04020102020204" pitchFamily="34" charset="0"/>
              </a:rPr>
              <a:t>Kahn’s Algorithm: Detailed pseudocode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040186"/>
            <a:ext cx="8763000" cy="3804287"/>
          </a:xfrm>
        </p:spPr>
        <p:txBody>
          <a:bodyPr>
            <a:noAutofit/>
          </a:bodyPr>
          <a:lstStyle/>
          <a:p>
            <a:pPr marL="0" indent="0" defTabSz="360000">
              <a:buNone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initialize Sorted to be empty </a:t>
            </a:r>
            <a:r>
              <a:rPr lang="en-AU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Sorted will contain the topological sort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 defTabSz="360000">
              <a:buNone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initialize a list L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with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vertices that do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not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have any incoming edge</a:t>
            </a:r>
          </a:p>
          <a:p>
            <a:pPr marL="0" indent="0" defTabSz="360000">
              <a:buNone/>
            </a:pP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while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L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is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not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empty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: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 defTabSz="360000">
              <a:buNone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remove </a:t>
            </a:r>
            <a:r>
              <a:rPr lang="en-AU" sz="1400" b="1" u="sng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any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vertex v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from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L</a:t>
            </a:r>
          </a:p>
          <a:p>
            <a:pPr marL="0" indent="0" defTabSz="360000">
              <a:buNone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Sorted 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Sorted 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{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v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}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 defTabSz="360000">
              <a:buNone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for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each outgoing edge v 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sym typeface="Wingdings" panose="05000000000000000000" pitchFamily="2" charset="2"/>
              </a:rPr>
              <a:t> 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u of v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: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 defTabSz="360000">
              <a:buNone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	remove edge v 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sym typeface="Wingdings" panose="05000000000000000000" pitchFamily="2" charset="2"/>
              </a:rPr>
              <a:t> 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u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from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the graph</a:t>
            </a:r>
          </a:p>
          <a:p>
            <a:pPr marL="0" indent="0" defTabSz="360000">
              <a:buNone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	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if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u has no other incoming edge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: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 defTabSz="360000">
              <a:buNone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		insert u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in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L </a:t>
            </a:r>
            <a:r>
              <a:rPr lang="en-AU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all the vertices that must appear before u have already been added to Sorted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 defTabSz="360000">
              <a:buNone/>
            </a:pP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if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graph still has some edges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: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 defTabSz="360000">
              <a:buNone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return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error </a:t>
            </a:r>
            <a:r>
              <a:rPr lang="en-AU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graph has a cycle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 defTabSz="360000">
              <a:buNone/>
            </a:pP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else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: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 defTabSz="360000">
              <a:buNone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return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Sorted</a:t>
            </a:r>
          </a:p>
        </p:txBody>
      </p:sp>
      <p:sp>
        <p:nvSpPr>
          <p:cNvPr id="6" name="Oval 5"/>
          <p:cNvSpPr/>
          <p:nvPr/>
        </p:nvSpPr>
        <p:spPr>
          <a:xfrm>
            <a:off x="6248400" y="4844473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29982" y="491848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</a:t>
            </a:r>
          </a:p>
        </p:txBody>
      </p:sp>
      <p:sp>
        <p:nvSpPr>
          <p:cNvPr id="8" name="Oval 7"/>
          <p:cNvSpPr/>
          <p:nvPr/>
        </p:nvSpPr>
        <p:spPr>
          <a:xfrm>
            <a:off x="6248400" y="3505200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969" y="357920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</a:t>
            </a:r>
          </a:p>
        </p:txBody>
      </p:sp>
      <p:sp>
        <p:nvSpPr>
          <p:cNvPr id="10" name="Oval 9"/>
          <p:cNvSpPr/>
          <p:nvPr/>
        </p:nvSpPr>
        <p:spPr>
          <a:xfrm>
            <a:off x="8327846" y="4876800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09428" y="495080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</a:t>
            </a:r>
          </a:p>
        </p:txBody>
      </p:sp>
      <p:sp>
        <p:nvSpPr>
          <p:cNvPr id="12" name="Oval 11"/>
          <p:cNvSpPr/>
          <p:nvPr/>
        </p:nvSpPr>
        <p:spPr>
          <a:xfrm>
            <a:off x="8278723" y="3505200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60305" y="357920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</a:t>
            </a:r>
          </a:p>
        </p:txBody>
      </p:sp>
      <p:sp>
        <p:nvSpPr>
          <p:cNvPr id="14" name="Oval 13"/>
          <p:cNvSpPr/>
          <p:nvPr/>
        </p:nvSpPr>
        <p:spPr>
          <a:xfrm>
            <a:off x="4800600" y="4159507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92169" y="422800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</a:t>
            </a:r>
          </a:p>
        </p:txBody>
      </p:sp>
      <p:cxnSp>
        <p:nvCxnSpPr>
          <p:cNvPr id="16" name="Straight Connector 15"/>
          <p:cNvCxnSpPr>
            <a:stCxn id="14" idx="7"/>
            <a:endCxn id="8" idx="2"/>
          </p:cNvCxnSpPr>
          <p:nvPr/>
        </p:nvCxnSpPr>
        <p:spPr>
          <a:xfrm flipV="1">
            <a:off x="5232774" y="3758362"/>
            <a:ext cx="1015626" cy="475294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6" idx="2"/>
          </p:cNvCxnSpPr>
          <p:nvPr/>
        </p:nvCxnSpPr>
        <p:spPr>
          <a:xfrm>
            <a:off x="5230723" y="4597336"/>
            <a:ext cx="1017677" cy="500299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6"/>
            <a:endCxn id="12" idx="2"/>
          </p:cNvCxnSpPr>
          <p:nvPr/>
        </p:nvCxnSpPr>
        <p:spPr>
          <a:xfrm>
            <a:off x="6754723" y="3758362"/>
            <a:ext cx="1524000" cy="0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7"/>
            <a:endCxn id="12" idx="5"/>
          </p:cNvCxnSpPr>
          <p:nvPr/>
        </p:nvCxnSpPr>
        <p:spPr>
          <a:xfrm flipH="1" flipV="1">
            <a:off x="8710897" y="3937374"/>
            <a:ext cx="49123" cy="1013575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6" idx="6"/>
          </p:cNvCxnSpPr>
          <p:nvPr/>
        </p:nvCxnSpPr>
        <p:spPr>
          <a:xfrm flipV="1">
            <a:off x="6754723" y="3910762"/>
            <a:ext cx="1524000" cy="1186873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0" idx="2"/>
          </p:cNvCxnSpPr>
          <p:nvPr/>
        </p:nvCxnSpPr>
        <p:spPr>
          <a:xfrm flipV="1">
            <a:off x="6743919" y="5129962"/>
            <a:ext cx="1583927" cy="76461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7200" y="51054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L: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34226" y="5141259"/>
            <a:ext cx="647700" cy="3810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A</a:t>
            </a:r>
            <a:endParaRPr lang="en-AU" baseline="-250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400" y="580286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Sorted: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04900" y="5838727"/>
            <a:ext cx="647700" cy="3810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A</a:t>
            </a:r>
            <a:endParaRPr lang="en-AU" baseline="-25000" dirty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38200" y="5141259"/>
            <a:ext cx="647700" cy="3810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B</a:t>
            </a:r>
            <a:endParaRPr lang="en-AU" baseline="-25000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497106" y="5141259"/>
            <a:ext cx="647700" cy="3810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C</a:t>
            </a:r>
            <a:endParaRPr lang="en-AU" baseline="-25000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763806" y="5840506"/>
            <a:ext cx="647700" cy="3810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B</a:t>
            </a:r>
            <a:endParaRPr lang="en-AU" baseline="-25000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424953" y="5840506"/>
            <a:ext cx="647700" cy="3810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C</a:t>
            </a:r>
            <a:endParaRPr lang="en-AU" baseline="-25000" dirty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76300" y="5141259"/>
            <a:ext cx="647700" cy="3810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E</a:t>
            </a:r>
            <a:endParaRPr lang="en-AU" baseline="-25000" dirty="0">
              <a:solidFill>
                <a:srgbClr val="FF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086100" y="5840506"/>
            <a:ext cx="647700" cy="3810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E</a:t>
            </a:r>
            <a:endParaRPr lang="en-AU" baseline="-25000" dirty="0">
              <a:solidFill>
                <a:srgbClr val="FF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38200" y="5145741"/>
            <a:ext cx="647700" cy="3810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D</a:t>
            </a:r>
            <a:endParaRPr lang="en-AU" baseline="-25000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745006" y="5840506"/>
            <a:ext cx="647700" cy="3810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D</a:t>
            </a:r>
            <a:endParaRPr lang="en-AU" baseline="-25000" dirty="0">
              <a:solidFill>
                <a:srgbClr val="FF0000"/>
              </a:solidFill>
            </a:endParaRPr>
          </a:p>
        </p:txBody>
      </p:sp>
      <p:sp>
        <p:nvSpPr>
          <p:cNvPr id="36" name="Content Placeholder 3"/>
          <p:cNvSpPr txBox="1">
            <a:spLocks/>
          </p:cNvSpPr>
          <p:nvPr/>
        </p:nvSpPr>
        <p:spPr>
          <a:xfrm>
            <a:off x="5998264" y="1905000"/>
            <a:ext cx="2737194" cy="4953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dirty="0">
                <a:solidFill>
                  <a:srgbClr val="FF0000"/>
                </a:solidFill>
                <a:latin typeface="CMSS10"/>
              </a:rPr>
              <a:t>Time Complexity? 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1295400"/>
            <a:ext cx="7391400" cy="304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 36"/>
          <p:cNvSpPr/>
          <p:nvPr/>
        </p:nvSpPr>
        <p:spPr>
          <a:xfrm>
            <a:off x="990600" y="2832847"/>
            <a:ext cx="3581400" cy="304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/>
          <p:cNvSpPr txBox="1"/>
          <p:nvPr/>
        </p:nvSpPr>
        <p:spPr>
          <a:xfrm>
            <a:off x="7696200" y="114300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72000" y="2753380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6067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9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4" grpId="1" animBg="1"/>
      <p:bldP spid="25" grpId="0"/>
      <p:bldP spid="26" grpId="0" animBg="1"/>
      <p:bldP spid="27" grpId="0" animBg="1"/>
      <p:bldP spid="27" grpId="1" animBg="1"/>
      <p:bldP spid="28" grpId="0" animBg="1"/>
      <p:bldP spid="28" grpId="1" animBg="1"/>
      <p:bldP spid="30" grpId="0" animBg="1"/>
      <p:bldP spid="31" grpId="0" animBg="1"/>
      <p:bldP spid="32" grpId="0" animBg="1"/>
      <p:bldP spid="32" grpId="1" animBg="1"/>
      <p:bldP spid="33" grpId="0" animBg="1"/>
      <p:bldP spid="34" grpId="0" animBg="1"/>
      <p:bldP spid="34" grpId="1" animBg="1"/>
      <p:bldP spid="35" grpId="0" animBg="1"/>
      <p:bldP spid="36" grpId="0" animBg="1"/>
      <p:bldP spid="5" grpId="0" animBg="1"/>
      <p:bldP spid="37" grpId="0" animBg="1"/>
      <p:bldP spid="21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Kahn’s Algorithm: Complexity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040186"/>
            <a:ext cx="8763000" cy="3804287"/>
          </a:xfrm>
        </p:spPr>
        <p:txBody>
          <a:bodyPr>
            <a:noAutofit/>
          </a:bodyPr>
          <a:lstStyle/>
          <a:p>
            <a:pPr marL="0" indent="0" defTabSz="360000">
              <a:buNone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initialize Sorted to be empty </a:t>
            </a:r>
            <a:r>
              <a:rPr lang="en-AU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Sorted will contain the topological sort</a:t>
            </a:r>
          </a:p>
          <a:p>
            <a:pPr marL="0" indent="0" defTabSz="360000">
              <a:buNone/>
            </a:pPr>
            <a:r>
              <a:rPr lang="en-AU" sz="1400" dirty="0">
                <a:highlight>
                  <a:srgbClr val="FFFFFF"/>
                </a:highlight>
                <a:latin typeface="Courier New"/>
              </a:rPr>
              <a:t>initialize an array </a:t>
            </a:r>
            <a:r>
              <a:rPr lang="en-AU" sz="1400" dirty="0" err="1">
                <a:highlight>
                  <a:srgbClr val="FFFFFF"/>
                </a:highlight>
                <a:latin typeface="Courier New"/>
              </a:rPr>
              <a:t>IncomingEdges</a:t>
            </a:r>
            <a:r>
              <a:rPr lang="en-AU" sz="1400" dirty="0">
                <a:highlight>
                  <a:srgbClr val="FFFFFF"/>
                </a:highlight>
                <a:latin typeface="Courier New"/>
              </a:rPr>
              <a:t>[] of size V with all values set to 0</a:t>
            </a:r>
          </a:p>
          <a:p>
            <a:pPr marL="0" indent="0" defTabSz="360000">
              <a:buNone/>
            </a:pPr>
            <a:r>
              <a:rPr lang="en-AU" sz="1400" dirty="0">
                <a:highlight>
                  <a:srgbClr val="FFFFFF"/>
                </a:highlight>
                <a:latin typeface="Courier New"/>
              </a:rPr>
              <a:t>for each edge u </a:t>
            </a:r>
            <a:r>
              <a:rPr lang="en-AU" sz="1400" dirty="0">
                <a:highlight>
                  <a:srgbClr val="FFFFFF"/>
                </a:highlight>
                <a:latin typeface="Courier New"/>
                <a:sym typeface="Wingdings" panose="05000000000000000000" pitchFamily="2" charset="2"/>
              </a:rPr>
              <a:t> </a:t>
            </a:r>
            <a:r>
              <a:rPr lang="en-AU" sz="1400" dirty="0">
                <a:highlight>
                  <a:srgbClr val="FFFFFF"/>
                </a:highlight>
                <a:latin typeface="Courier New"/>
              </a:rPr>
              <a:t>v in E:</a:t>
            </a:r>
          </a:p>
          <a:p>
            <a:pPr marL="0" indent="0" defTabSz="360000">
              <a:buNone/>
            </a:pPr>
            <a:r>
              <a:rPr lang="en-AU" sz="1400" dirty="0">
                <a:highlight>
                  <a:srgbClr val="FFFFFF"/>
                </a:highlight>
                <a:latin typeface="Courier New"/>
              </a:rPr>
              <a:t>	</a:t>
            </a:r>
            <a:r>
              <a:rPr lang="en-AU" sz="1400" dirty="0" err="1">
                <a:highlight>
                  <a:srgbClr val="FFFFFF"/>
                </a:highlight>
                <a:latin typeface="Courier New"/>
              </a:rPr>
              <a:t>IncomingEdge</a:t>
            </a:r>
            <a:r>
              <a:rPr lang="en-AU" sz="1400" dirty="0">
                <a:highlight>
                  <a:srgbClr val="FFFFFF"/>
                </a:highlight>
                <a:latin typeface="Courier New"/>
              </a:rPr>
              <a:t>[v] += 1</a:t>
            </a:r>
          </a:p>
          <a:p>
            <a:pPr marL="0" indent="0" defTabSz="360000">
              <a:buNone/>
            </a:pPr>
            <a:r>
              <a:rPr lang="en-AU" sz="1400" dirty="0">
                <a:highlight>
                  <a:srgbClr val="FFFFFF"/>
                </a:highlight>
                <a:latin typeface="Courier New"/>
              </a:rPr>
              <a:t>initialize a list L </a:t>
            </a:r>
            <a:r>
              <a:rPr lang="en-AU" sz="1400" b="1" dirty="0">
                <a:highlight>
                  <a:srgbClr val="FFFFFF"/>
                </a:highlight>
                <a:latin typeface="Courier New"/>
              </a:rPr>
              <a:t>containing</a:t>
            </a:r>
            <a:r>
              <a:rPr lang="en-AU" sz="1400" dirty="0">
                <a:highlight>
                  <a:srgbClr val="FFFFFF"/>
                </a:highlight>
                <a:latin typeface="Courier New"/>
              </a:rPr>
              <a:t> vertices for which </a:t>
            </a:r>
            <a:r>
              <a:rPr lang="en-AU" sz="1400" dirty="0" err="1">
                <a:highlight>
                  <a:srgbClr val="FFFFFF"/>
                </a:highlight>
                <a:latin typeface="Courier New"/>
              </a:rPr>
              <a:t>IncomingEdges</a:t>
            </a:r>
            <a:r>
              <a:rPr lang="en-AU" sz="1400" dirty="0">
                <a:highlight>
                  <a:srgbClr val="FFFFFF"/>
                </a:highlight>
                <a:latin typeface="Courier New"/>
              </a:rPr>
              <a:t>[v] = 0</a:t>
            </a:r>
          </a:p>
          <a:p>
            <a:pPr marL="0" indent="0" defTabSz="360000">
              <a:buNone/>
            </a:pP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while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L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is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not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empty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: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 defTabSz="360000">
              <a:buNone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remove </a:t>
            </a:r>
            <a:r>
              <a:rPr lang="en-AU" sz="1400" b="1" u="sng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any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vertex v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from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L</a:t>
            </a:r>
          </a:p>
          <a:p>
            <a:pPr marL="0" indent="0" defTabSz="360000">
              <a:buNone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Sorted 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=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Sorted 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+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{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v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}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 defTabSz="360000">
              <a:buNone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for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each outgoing edge v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sym typeface="Wingdings" panose="05000000000000000000" pitchFamily="2" charset="2"/>
              </a:rPr>
              <a:t> 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u of v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: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 defTabSz="360000">
              <a:buNone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	remove edge v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sym typeface="Wingdings" panose="05000000000000000000" pitchFamily="2" charset="2"/>
              </a:rPr>
              <a:t> 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u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from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the graph</a:t>
            </a:r>
          </a:p>
          <a:p>
            <a:pPr marL="0" indent="0" defTabSz="360000">
              <a:buNone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	</a:t>
            </a:r>
            <a:r>
              <a:rPr lang="en-AU" sz="1400" dirty="0" err="1">
                <a:highlight>
                  <a:srgbClr val="FFFFFF"/>
                </a:highlight>
                <a:latin typeface="Courier New"/>
              </a:rPr>
              <a:t>IncomingEdges</a:t>
            </a:r>
            <a:r>
              <a:rPr lang="en-AU" sz="1400" dirty="0">
                <a:highlight>
                  <a:srgbClr val="FFFFFF"/>
                </a:highlight>
                <a:latin typeface="Courier New"/>
              </a:rPr>
              <a:t>[u] = </a:t>
            </a:r>
            <a:r>
              <a:rPr lang="en-AU" sz="1400" dirty="0" err="1">
                <a:highlight>
                  <a:srgbClr val="FFFFFF"/>
                </a:highlight>
                <a:latin typeface="Courier New"/>
              </a:rPr>
              <a:t>IncomingEdges</a:t>
            </a:r>
            <a:r>
              <a:rPr lang="en-AU" sz="1400" dirty="0">
                <a:highlight>
                  <a:srgbClr val="FFFFFF"/>
                </a:highlight>
                <a:latin typeface="Courier New"/>
              </a:rPr>
              <a:t>[u] - 1</a:t>
            </a:r>
          </a:p>
          <a:p>
            <a:pPr marL="0" indent="0" defTabSz="360000">
              <a:buNone/>
            </a:pPr>
            <a:r>
              <a:rPr lang="en-AU" sz="1400" dirty="0">
                <a:highlight>
                  <a:srgbClr val="FFFFFF"/>
                </a:highlight>
                <a:latin typeface="Courier New"/>
              </a:rPr>
              <a:t>		</a:t>
            </a:r>
            <a:r>
              <a:rPr lang="en-AU" sz="1400" b="1" dirty="0">
                <a:highlight>
                  <a:srgbClr val="FFFFFF"/>
                </a:highlight>
                <a:latin typeface="Courier New"/>
              </a:rPr>
              <a:t>if</a:t>
            </a:r>
            <a:r>
              <a:rPr lang="en-AU" sz="1400" dirty="0">
                <a:highlight>
                  <a:srgbClr val="FFFFFF"/>
                </a:highlight>
                <a:latin typeface="Courier New"/>
              </a:rPr>
              <a:t> </a:t>
            </a:r>
            <a:r>
              <a:rPr lang="en-AU" sz="1400" dirty="0" err="1">
                <a:highlight>
                  <a:srgbClr val="FFFFFF"/>
                </a:highlight>
                <a:latin typeface="Courier New"/>
              </a:rPr>
              <a:t>IncomingEdges</a:t>
            </a:r>
            <a:r>
              <a:rPr lang="en-AU" sz="1400" dirty="0">
                <a:highlight>
                  <a:srgbClr val="FFFFFF"/>
                </a:highlight>
                <a:latin typeface="Courier New"/>
              </a:rPr>
              <a:t>[u] == 0</a:t>
            </a:r>
            <a:r>
              <a:rPr lang="en-AU" sz="1400" b="1" dirty="0">
                <a:highlight>
                  <a:srgbClr val="FFFFFF"/>
                </a:highlight>
                <a:latin typeface="Courier New"/>
              </a:rPr>
              <a:t>: </a:t>
            </a:r>
            <a:r>
              <a:rPr lang="en-AU" sz="1400" b="1" dirty="0">
                <a:solidFill>
                  <a:srgbClr val="00B050"/>
                </a:solidFill>
                <a:highlight>
                  <a:srgbClr val="FFFFFF"/>
                </a:highlight>
                <a:latin typeface="Courier New"/>
              </a:rPr>
              <a:t># u has no incoming edge  </a:t>
            </a:r>
            <a:endParaRPr lang="en-AU" sz="1400" dirty="0">
              <a:solidFill>
                <a:srgbClr val="00B05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 defTabSz="360000">
              <a:buNone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		insert u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in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L</a:t>
            </a:r>
          </a:p>
          <a:p>
            <a:pPr marL="0" indent="0" defTabSz="360000">
              <a:buNone/>
            </a:pP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if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graph still has some edges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: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 defTabSz="360000">
              <a:buNone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return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error </a:t>
            </a:r>
            <a:r>
              <a:rPr lang="en-AU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/>
              </a:rPr>
              <a:t># graph has a cycle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 defTabSz="360000">
              <a:buNone/>
            </a:pP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else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</a:rPr>
              <a:t>: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  <a:latin typeface="Courier New"/>
            </a:endParaRPr>
          </a:p>
          <a:p>
            <a:pPr marL="0" indent="0" defTabSz="360000">
              <a:buNone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</a:rPr>
              <a:t>return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 Sorted</a:t>
            </a:r>
          </a:p>
        </p:txBody>
      </p:sp>
      <p:sp>
        <p:nvSpPr>
          <p:cNvPr id="6" name="Oval 5"/>
          <p:cNvSpPr/>
          <p:nvPr/>
        </p:nvSpPr>
        <p:spPr>
          <a:xfrm>
            <a:off x="6329631" y="5785950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11213" y="58599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</a:t>
            </a:r>
          </a:p>
        </p:txBody>
      </p:sp>
      <p:sp>
        <p:nvSpPr>
          <p:cNvPr id="8" name="Oval 7"/>
          <p:cNvSpPr/>
          <p:nvPr/>
        </p:nvSpPr>
        <p:spPr>
          <a:xfrm>
            <a:off x="6329631" y="4446677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1200" y="452068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</a:t>
            </a:r>
          </a:p>
        </p:txBody>
      </p:sp>
      <p:sp>
        <p:nvSpPr>
          <p:cNvPr id="10" name="Oval 9"/>
          <p:cNvSpPr/>
          <p:nvPr/>
        </p:nvSpPr>
        <p:spPr>
          <a:xfrm>
            <a:off x="8409077" y="5818277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90659" y="589228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</a:t>
            </a:r>
          </a:p>
        </p:txBody>
      </p:sp>
      <p:sp>
        <p:nvSpPr>
          <p:cNvPr id="12" name="Oval 11"/>
          <p:cNvSpPr/>
          <p:nvPr/>
        </p:nvSpPr>
        <p:spPr>
          <a:xfrm>
            <a:off x="8359954" y="4446677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41536" y="452068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</a:t>
            </a:r>
          </a:p>
        </p:txBody>
      </p:sp>
      <p:sp>
        <p:nvSpPr>
          <p:cNvPr id="14" name="Oval 13"/>
          <p:cNvSpPr/>
          <p:nvPr/>
        </p:nvSpPr>
        <p:spPr>
          <a:xfrm>
            <a:off x="4881831" y="5100984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73400" y="516948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</a:t>
            </a:r>
          </a:p>
        </p:txBody>
      </p:sp>
      <p:cxnSp>
        <p:nvCxnSpPr>
          <p:cNvPr id="16" name="Straight Connector 15"/>
          <p:cNvCxnSpPr>
            <a:stCxn id="14" idx="7"/>
            <a:endCxn id="8" idx="2"/>
          </p:cNvCxnSpPr>
          <p:nvPr/>
        </p:nvCxnSpPr>
        <p:spPr>
          <a:xfrm flipV="1">
            <a:off x="5314005" y="4699839"/>
            <a:ext cx="1015626" cy="475294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6" idx="2"/>
          </p:cNvCxnSpPr>
          <p:nvPr/>
        </p:nvCxnSpPr>
        <p:spPr>
          <a:xfrm>
            <a:off x="5311954" y="5538813"/>
            <a:ext cx="1017677" cy="500299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6"/>
            <a:endCxn id="12" idx="2"/>
          </p:cNvCxnSpPr>
          <p:nvPr/>
        </p:nvCxnSpPr>
        <p:spPr>
          <a:xfrm>
            <a:off x="6835954" y="4699839"/>
            <a:ext cx="1524000" cy="0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7"/>
            <a:endCxn id="12" idx="5"/>
          </p:cNvCxnSpPr>
          <p:nvPr/>
        </p:nvCxnSpPr>
        <p:spPr>
          <a:xfrm flipH="1" flipV="1">
            <a:off x="8792128" y="4878851"/>
            <a:ext cx="49123" cy="1013575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6" idx="6"/>
          </p:cNvCxnSpPr>
          <p:nvPr/>
        </p:nvCxnSpPr>
        <p:spPr>
          <a:xfrm flipV="1">
            <a:off x="6835954" y="4852239"/>
            <a:ext cx="1524000" cy="1186873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0" idx="2"/>
          </p:cNvCxnSpPr>
          <p:nvPr/>
        </p:nvCxnSpPr>
        <p:spPr>
          <a:xfrm flipV="1">
            <a:off x="6825150" y="6071439"/>
            <a:ext cx="1583927" cy="76461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04800" y="1295400"/>
            <a:ext cx="7512610" cy="1066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/>
          <p:cNvSpPr/>
          <p:nvPr/>
        </p:nvSpPr>
        <p:spPr>
          <a:xfrm>
            <a:off x="990600" y="3657600"/>
            <a:ext cx="5592192" cy="533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ight Brace 4"/>
          <p:cNvSpPr/>
          <p:nvPr/>
        </p:nvSpPr>
        <p:spPr>
          <a:xfrm>
            <a:off x="7723094" y="1295400"/>
            <a:ext cx="426010" cy="10551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TextBox 27"/>
          <p:cNvSpPr txBox="1"/>
          <p:nvPr/>
        </p:nvSpPr>
        <p:spPr>
          <a:xfrm>
            <a:off x="8057975" y="1627094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O(E+V)</a:t>
            </a:r>
          </a:p>
        </p:txBody>
      </p:sp>
      <p:sp>
        <p:nvSpPr>
          <p:cNvPr id="44" name="Right Brace 43"/>
          <p:cNvSpPr/>
          <p:nvPr/>
        </p:nvSpPr>
        <p:spPr>
          <a:xfrm>
            <a:off x="7391400" y="2514600"/>
            <a:ext cx="426010" cy="1828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5" name="TextBox 44"/>
          <p:cNvSpPr txBox="1"/>
          <p:nvPr/>
        </p:nvSpPr>
        <p:spPr>
          <a:xfrm>
            <a:off x="7924800" y="3200400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O(E+V)</a:t>
            </a:r>
          </a:p>
        </p:txBody>
      </p:sp>
      <p:sp>
        <p:nvSpPr>
          <p:cNvPr id="46" name="Content Placeholder 3"/>
          <p:cNvSpPr txBox="1">
            <a:spLocks/>
          </p:cNvSpPr>
          <p:nvPr/>
        </p:nvSpPr>
        <p:spPr>
          <a:xfrm>
            <a:off x="457200" y="5445674"/>
            <a:ext cx="4191000" cy="70222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dirty="0">
                <a:solidFill>
                  <a:srgbClr val="FF0000"/>
                </a:solidFill>
                <a:latin typeface="CMSS10"/>
              </a:rPr>
              <a:t>Time Complexity: </a:t>
            </a:r>
            <a:r>
              <a:rPr lang="en-AU" sz="1800" dirty="0">
                <a:latin typeface="CMSS10"/>
              </a:rPr>
              <a:t>O(V+E)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FF0000"/>
                </a:solidFill>
                <a:latin typeface="CMSS10"/>
              </a:rPr>
              <a:t>Space Complexity: </a:t>
            </a:r>
            <a:r>
              <a:rPr lang="en-AU" sz="1800" dirty="0">
                <a:latin typeface="CMSS10"/>
              </a:rPr>
              <a:t>O(V+E)</a:t>
            </a:r>
            <a:r>
              <a:rPr lang="en-AU" sz="1800" dirty="0">
                <a:solidFill>
                  <a:srgbClr val="FF0000"/>
                </a:solidFill>
                <a:latin typeface="CMSS1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894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5" grpId="0" animBg="1"/>
      <p:bldP spid="28" grpId="0"/>
      <p:bldP spid="44" grpId="0" animBg="1"/>
      <p:bldP spid="45" grpId="0"/>
      <p:bldP spid="4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F848CB-1048-43B7-AA82-89790701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7B2E9A4-7151-459A-916D-4889F0CF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Topological sort, design principles and final exam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36D66B7-07D2-4D6A-A8E0-2FEFEA42662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>
                <a:solidFill>
                  <a:srgbClr val="00B050"/>
                </a:solidFill>
              </a:rPr>
              <a:t>Topological Sort</a:t>
            </a:r>
          </a:p>
          <a:p>
            <a:pPr lvl="1"/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Kahn’s Algorithm</a:t>
            </a:r>
          </a:p>
          <a:p>
            <a:pPr lvl="1"/>
            <a:r>
              <a:rPr lang="en-AU" dirty="0">
                <a:solidFill>
                  <a:srgbClr val="00B050"/>
                </a:solidFill>
              </a:rPr>
              <a:t>Depth First Search</a:t>
            </a:r>
          </a:p>
          <a:p>
            <a:r>
              <a:rPr lang="en-AU" dirty="0" smtClean="0"/>
              <a:t>Final </a:t>
            </a:r>
            <a:r>
              <a:rPr lang="en-AU" dirty="0"/>
              <a:t>Exam etc.</a:t>
            </a:r>
          </a:p>
          <a:p>
            <a:endParaRPr lang="en-AU" dirty="0"/>
          </a:p>
          <a:p>
            <a:endParaRPr lang="en-AU" dirty="0"/>
          </a:p>
          <a:p>
            <a:pPr lvl="1"/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492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Depth First Search (DFS)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79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763000" cy="3581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600" dirty="0">
                <a:latin typeface="CG Times" pitchFamily="18" charset="0"/>
              </a:rPr>
              <a:t>Below is the DFS algorithm we saw in week 8</a:t>
            </a:r>
          </a:p>
          <a:p>
            <a:r>
              <a:rPr lang="en-AU" sz="1600" dirty="0">
                <a:solidFill>
                  <a:srgbClr val="00B0F0"/>
                </a:solidFill>
                <a:latin typeface="CG Times" pitchFamily="18" charset="0"/>
              </a:rPr>
              <a:t>function  DFS(v):</a:t>
            </a:r>
          </a:p>
          <a:p>
            <a:pPr lvl="1"/>
            <a:r>
              <a:rPr lang="en-AU" sz="1600" dirty="0">
                <a:solidFill>
                  <a:srgbClr val="00B0F0"/>
                </a:solidFill>
                <a:latin typeface="CG Times" pitchFamily="18" charset="0"/>
              </a:rPr>
              <a:t>Mark u as Visited</a:t>
            </a:r>
          </a:p>
          <a:p>
            <a:pPr lvl="1"/>
            <a:r>
              <a:rPr lang="en-AU" sz="1600" dirty="0">
                <a:solidFill>
                  <a:srgbClr val="00B0F0"/>
                </a:solidFill>
                <a:latin typeface="CG Times" pitchFamily="18" charset="0"/>
              </a:rPr>
              <a:t>For each adjacent edge (</a:t>
            </a:r>
            <a:r>
              <a:rPr lang="en-AU" sz="1600" dirty="0" err="1">
                <a:solidFill>
                  <a:srgbClr val="00B0F0"/>
                </a:solidFill>
                <a:latin typeface="CG Times" pitchFamily="18" charset="0"/>
              </a:rPr>
              <a:t>v,u</a:t>
            </a:r>
            <a:r>
              <a:rPr lang="en-AU" sz="1600" dirty="0">
                <a:solidFill>
                  <a:srgbClr val="00B0F0"/>
                </a:solidFill>
                <a:latin typeface="CG Times" pitchFamily="18" charset="0"/>
              </a:rPr>
              <a:t>)</a:t>
            </a:r>
          </a:p>
          <a:p>
            <a:pPr lvl="2"/>
            <a:r>
              <a:rPr lang="en-AU" sz="1600" dirty="0">
                <a:solidFill>
                  <a:srgbClr val="00B0F0"/>
                </a:solidFill>
                <a:latin typeface="CG Times" pitchFamily="18" charset="0"/>
              </a:rPr>
              <a:t>If u is not visited</a:t>
            </a:r>
          </a:p>
          <a:p>
            <a:pPr lvl="3"/>
            <a:r>
              <a:rPr lang="en-AU" sz="1600" dirty="0">
                <a:solidFill>
                  <a:srgbClr val="00B0F0"/>
                </a:solidFill>
                <a:latin typeface="CG Times" pitchFamily="18" charset="0"/>
              </a:rPr>
              <a:t>DFS(u)</a:t>
            </a:r>
          </a:p>
          <a:p>
            <a:endParaRPr lang="en-AU" sz="1600" dirty="0">
              <a:latin typeface="CG Times" pitchFamily="18" charset="0"/>
            </a:endParaRPr>
          </a:p>
          <a:p>
            <a:pPr marL="0" indent="0">
              <a:buNone/>
            </a:pPr>
            <a:r>
              <a:rPr lang="en-AU" sz="1600" dirty="0">
                <a:latin typeface="CG Times" pitchFamily="18" charset="0"/>
              </a:rPr>
              <a:t>Assume we call DFS(A), which of the following is NOT a possible order in which vertices are marked visited.</a:t>
            </a:r>
          </a:p>
          <a:p>
            <a:pPr marL="0" indent="0">
              <a:buNone/>
            </a:pPr>
            <a:r>
              <a:rPr lang="en-AU" sz="1600" dirty="0">
                <a:latin typeface="CG Times" pitchFamily="18" charset="0"/>
              </a:rPr>
              <a:t>A, B, D, C, E</a:t>
            </a:r>
          </a:p>
          <a:p>
            <a:pPr marL="0" indent="0">
              <a:buNone/>
            </a:pPr>
            <a:r>
              <a:rPr lang="en-AU" sz="1600" dirty="0">
                <a:latin typeface="CG Times" pitchFamily="18" charset="0"/>
              </a:rPr>
              <a:t>A, C, E, D, B</a:t>
            </a:r>
          </a:p>
          <a:p>
            <a:pPr marL="0" indent="0">
              <a:buNone/>
            </a:pPr>
            <a:r>
              <a:rPr lang="en-AU" sz="1600" dirty="0">
                <a:latin typeface="CG Times" pitchFamily="18" charset="0"/>
              </a:rPr>
              <a:t>A, C, D, E, B</a:t>
            </a:r>
          </a:p>
          <a:p>
            <a:pPr marL="0" indent="0">
              <a:buNone/>
            </a:pPr>
            <a:r>
              <a:rPr lang="en-AU" sz="1600" dirty="0">
                <a:latin typeface="CG Times" pitchFamily="18" charset="0"/>
              </a:rPr>
              <a:t>A, C, E, B, D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E1B06187-EF0A-4D56-9776-A9B764E6BBD1}"/>
              </a:ext>
            </a:extLst>
          </p:cNvPr>
          <p:cNvSpPr/>
          <p:nvPr/>
        </p:nvSpPr>
        <p:spPr>
          <a:xfrm>
            <a:off x="4294277" y="5581911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996C7075-66B3-4899-9B42-92EB564695FB}"/>
              </a:ext>
            </a:extLst>
          </p:cNvPr>
          <p:cNvSpPr txBox="1"/>
          <p:nvPr/>
        </p:nvSpPr>
        <p:spPr>
          <a:xfrm>
            <a:off x="4375859" y="565591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B4251D8-4734-4CFF-B0A8-B2483A1C3226}"/>
              </a:ext>
            </a:extLst>
          </p:cNvPr>
          <p:cNvSpPr/>
          <p:nvPr/>
        </p:nvSpPr>
        <p:spPr>
          <a:xfrm>
            <a:off x="4294277" y="4242638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EE364681-29D6-4E8C-9A38-7CD4993E2797}"/>
              </a:ext>
            </a:extLst>
          </p:cNvPr>
          <p:cNvSpPr txBox="1"/>
          <p:nvPr/>
        </p:nvSpPr>
        <p:spPr>
          <a:xfrm>
            <a:off x="4385846" y="431664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5CE7AA53-9C3C-4A4F-B2BE-584C10849F52}"/>
              </a:ext>
            </a:extLst>
          </p:cNvPr>
          <p:cNvSpPr/>
          <p:nvPr/>
        </p:nvSpPr>
        <p:spPr>
          <a:xfrm>
            <a:off x="6373723" y="5614238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352AFB2A-AE6B-49AE-847D-FFF6851F4308}"/>
              </a:ext>
            </a:extLst>
          </p:cNvPr>
          <p:cNvSpPr txBox="1"/>
          <p:nvPr/>
        </p:nvSpPr>
        <p:spPr>
          <a:xfrm>
            <a:off x="6455305" y="568824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664869F6-8957-40DB-A46F-BDA457ED25DB}"/>
              </a:ext>
            </a:extLst>
          </p:cNvPr>
          <p:cNvSpPr/>
          <p:nvPr/>
        </p:nvSpPr>
        <p:spPr>
          <a:xfrm>
            <a:off x="6324600" y="4242638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90F0D52-EB92-42CE-8101-A5C83C4E9F64}"/>
              </a:ext>
            </a:extLst>
          </p:cNvPr>
          <p:cNvSpPr txBox="1"/>
          <p:nvPr/>
        </p:nvSpPr>
        <p:spPr>
          <a:xfrm>
            <a:off x="6406182" y="431664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9BB0B59-9B62-455D-A2BF-D7D80F1FB9DF}"/>
              </a:ext>
            </a:extLst>
          </p:cNvPr>
          <p:cNvSpPr/>
          <p:nvPr/>
        </p:nvSpPr>
        <p:spPr>
          <a:xfrm>
            <a:off x="2846477" y="4896945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175FDE12-6911-4A52-9A60-1D38E3A3555A}"/>
              </a:ext>
            </a:extLst>
          </p:cNvPr>
          <p:cNvSpPr txBox="1"/>
          <p:nvPr/>
        </p:nvSpPr>
        <p:spPr>
          <a:xfrm>
            <a:off x="2938046" y="496544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xmlns="" id="{B9F2B9F2-86A0-4161-9949-B5BFA931F961}"/>
              </a:ext>
            </a:extLst>
          </p:cNvPr>
          <p:cNvCxnSpPr>
            <a:stCxn id="60" idx="7"/>
            <a:endCxn id="53" idx="2"/>
          </p:cNvCxnSpPr>
          <p:nvPr/>
        </p:nvCxnSpPr>
        <p:spPr>
          <a:xfrm flipV="1">
            <a:off x="3278651" y="4495800"/>
            <a:ext cx="1015626" cy="475294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A58A6C26-0D18-4D3C-9FC3-A5C52B309AA9}"/>
              </a:ext>
            </a:extLst>
          </p:cNvPr>
          <p:cNvCxnSpPr>
            <a:endCxn id="50" idx="2"/>
          </p:cNvCxnSpPr>
          <p:nvPr/>
        </p:nvCxnSpPr>
        <p:spPr>
          <a:xfrm>
            <a:off x="3276600" y="5334774"/>
            <a:ext cx="1017677" cy="500299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C1C71CDF-4637-47A7-B528-1BC54CEC7889}"/>
              </a:ext>
            </a:extLst>
          </p:cNvPr>
          <p:cNvCxnSpPr>
            <a:stCxn id="53" idx="6"/>
            <a:endCxn id="58" idx="2"/>
          </p:cNvCxnSpPr>
          <p:nvPr/>
        </p:nvCxnSpPr>
        <p:spPr>
          <a:xfrm>
            <a:off x="4800600" y="4495800"/>
            <a:ext cx="1524000" cy="0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C09C0C2F-C99D-4866-AB1D-CF13D5841774}"/>
              </a:ext>
            </a:extLst>
          </p:cNvPr>
          <p:cNvCxnSpPr>
            <a:stCxn id="56" idx="7"/>
            <a:endCxn id="58" idx="5"/>
          </p:cNvCxnSpPr>
          <p:nvPr/>
        </p:nvCxnSpPr>
        <p:spPr>
          <a:xfrm flipH="1" flipV="1">
            <a:off x="6756774" y="4674812"/>
            <a:ext cx="49123" cy="1013575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xmlns="" id="{71954137-FE9E-48A7-940E-B47366BE3259}"/>
              </a:ext>
            </a:extLst>
          </p:cNvPr>
          <p:cNvCxnSpPr>
            <a:stCxn id="50" idx="6"/>
          </p:cNvCxnSpPr>
          <p:nvPr/>
        </p:nvCxnSpPr>
        <p:spPr>
          <a:xfrm flipV="1">
            <a:off x="4800600" y="4648200"/>
            <a:ext cx="1524000" cy="1186873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0777D8AC-66DE-4D33-BA7E-7D164C09D3C1}"/>
              </a:ext>
            </a:extLst>
          </p:cNvPr>
          <p:cNvCxnSpPr>
            <a:endCxn id="56" idx="2"/>
          </p:cNvCxnSpPr>
          <p:nvPr/>
        </p:nvCxnSpPr>
        <p:spPr>
          <a:xfrm flipV="1">
            <a:off x="4789796" y="5867400"/>
            <a:ext cx="1583927" cy="76461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37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DFS for Topological Sort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79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5731227" cy="3581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1600" dirty="0">
                <a:latin typeface="CG Times" pitchFamily="18" charset="0"/>
              </a:rPr>
              <a:t>Using DFS for topological sort assuming graph is a DAG!</a:t>
            </a:r>
          </a:p>
          <a:p>
            <a:r>
              <a:rPr lang="en-AU" sz="1600" dirty="0">
                <a:solidFill>
                  <a:srgbClr val="00B0F0"/>
                </a:solidFill>
                <a:latin typeface="CG Times" pitchFamily="18" charset="0"/>
              </a:rPr>
              <a:t>For each vertex v that does not have any incoming edge:</a:t>
            </a:r>
          </a:p>
          <a:p>
            <a:pPr lvl="1"/>
            <a:r>
              <a:rPr lang="en-AU" sz="1600" dirty="0">
                <a:solidFill>
                  <a:srgbClr val="00B0F0"/>
                </a:solidFill>
                <a:latin typeface="CG Times" pitchFamily="18" charset="0"/>
              </a:rPr>
              <a:t>Call DFS(v)</a:t>
            </a:r>
          </a:p>
          <a:p>
            <a:endParaRPr lang="en-AU" sz="1600" dirty="0">
              <a:solidFill>
                <a:srgbClr val="00B0F0"/>
              </a:solidFill>
              <a:latin typeface="CG Times" pitchFamily="18" charset="0"/>
            </a:endParaRPr>
          </a:p>
          <a:p>
            <a:r>
              <a:rPr lang="en-AU" sz="1600" dirty="0">
                <a:solidFill>
                  <a:srgbClr val="00B0F0"/>
                </a:solidFill>
                <a:latin typeface="CG Times" pitchFamily="18" charset="0"/>
              </a:rPr>
              <a:t>function  DFS(v):</a:t>
            </a:r>
          </a:p>
          <a:p>
            <a:pPr lvl="1"/>
            <a:r>
              <a:rPr lang="en-AU" sz="1600" dirty="0">
                <a:solidFill>
                  <a:srgbClr val="00B0F0"/>
                </a:solidFill>
                <a:latin typeface="CG Times" pitchFamily="18" charset="0"/>
              </a:rPr>
              <a:t>For each adjacent edge (</a:t>
            </a:r>
            <a:r>
              <a:rPr lang="en-AU" sz="1600" dirty="0" err="1">
                <a:solidFill>
                  <a:srgbClr val="00B0F0"/>
                </a:solidFill>
                <a:latin typeface="CG Times" pitchFamily="18" charset="0"/>
              </a:rPr>
              <a:t>v,u</a:t>
            </a:r>
            <a:r>
              <a:rPr lang="en-AU" sz="1600" dirty="0">
                <a:solidFill>
                  <a:srgbClr val="00B0F0"/>
                </a:solidFill>
                <a:latin typeface="CG Times" pitchFamily="18" charset="0"/>
              </a:rPr>
              <a:t>)</a:t>
            </a:r>
          </a:p>
          <a:p>
            <a:pPr lvl="2"/>
            <a:r>
              <a:rPr lang="en-AU" sz="1600" dirty="0">
                <a:solidFill>
                  <a:srgbClr val="00B0F0"/>
                </a:solidFill>
                <a:latin typeface="CG Times" pitchFamily="18" charset="0"/>
              </a:rPr>
              <a:t>If u is not visited</a:t>
            </a:r>
          </a:p>
          <a:p>
            <a:pPr lvl="3"/>
            <a:r>
              <a:rPr lang="en-AU" sz="1600" dirty="0">
                <a:solidFill>
                  <a:srgbClr val="00B0F0"/>
                </a:solidFill>
                <a:latin typeface="CG Times" pitchFamily="18" charset="0"/>
              </a:rPr>
              <a:t>DFS(u)</a:t>
            </a:r>
          </a:p>
          <a:p>
            <a:pPr lvl="1"/>
            <a:r>
              <a:rPr lang="en-AU" sz="1800" dirty="0">
                <a:solidFill>
                  <a:srgbClr val="00B050"/>
                </a:solidFill>
                <a:latin typeface="CG Times" pitchFamily="18" charset="0"/>
              </a:rPr>
              <a:t>Mark v </a:t>
            </a:r>
            <a:r>
              <a:rPr lang="en-AU" sz="1800">
                <a:solidFill>
                  <a:srgbClr val="00B050"/>
                </a:solidFill>
                <a:latin typeface="CG Times" pitchFamily="18" charset="0"/>
              </a:rPr>
              <a:t>visited and append in </a:t>
            </a:r>
            <a:r>
              <a:rPr lang="en-AU" sz="1800" dirty="0">
                <a:solidFill>
                  <a:srgbClr val="00B050"/>
                </a:solidFill>
                <a:latin typeface="CG Times" pitchFamily="18" charset="0"/>
              </a:rPr>
              <a:t>Sorted (at front)</a:t>
            </a:r>
          </a:p>
          <a:p>
            <a:pPr lvl="1"/>
            <a:endParaRPr lang="en-AU" sz="1800" dirty="0">
              <a:solidFill>
                <a:srgbClr val="00B050"/>
              </a:solidFill>
              <a:latin typeface="CG Times" pitchFamily="18" charset="0"/>
            </a:endParaRPr>
          </a:p>
          <a:p>
            <a:pPr marL="0" indent="0">
              <a:buNone/>
            </a:pPr>
            <a:r>
              <a:rPr lang="en-AU" sz="2300" dirty="0">
                <a:solidFill>
                  <a:schemeClr val="tx2"/>
                </a:solidFill>
                <a:latin typeface="CG Times" pitchFamily="18" charset="0"/>
              </a:rPr>
              <a:t>Time and space complexity:</a:t>
            </a:r>
          </a:p>
          <a:p>
            <a:pPr marL="0" indent="0">
              <a:buNone/>
            </a:pPr>
            <a:r>
              <a:rPr lang="en-AU" sz="2300" dirty="0">
                <a:solidFill>
                  <a:srgbClr val="00B0F0"/>
                </a:solidFill>
                <a:latin typeface="CG Times" pitchFamily="18" charset="0"/>
              </a:rPr>
              <a:t>O(V+E)</a:t>
            </a:r>
          </a:p>
          <a:p>
            <a:pPr lvl="1"/>
            <a:endParaRPr lang="en-AU" sz="1800" dirty="0">
              <a:solidFill>
                <a:srgbClr val="00B0F0"/>
              </a:solidFill>
              <a:latin typeface="CG Times" pitchFamily="18" charset="0"/>
            </a:endParaRPr>
          </a:p>
          <a:p>
            <a:endParaRPr lang="en-AU" sz="1600" dirty="0">
              <a:latin typeface="CG Times" pitchFamily="18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xmlns="" id="{E1B06187-EF0A-4D56-9776-A9B764E6BBD1}"/>
              </a:ext>
            </a:extLst>
          </p:cNvPr>
          <p:cNvSpPr/>
          <p:nvPr/>
        </p:nvSpPr>
        <p:spPr>
          <a:xfrm>
            <a:off x="6199277" y="2991111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996C7075-66B3-4899-9B42-92EB564695FB}"/>
              </a:ext>
            </a:extLst>
          </p:cNvPr>
          <p:cNvSpPr txBox="1"/>
          <p:nvPr/>
        </p:nvSpPr>
        <p:spPr>
          <a:xfrm>
            <a:off x="6280859" y="306511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xmlns="" id="{BB4251D8-4734-4CFF-B0A8-B2483A1C3226}"/>
              </a:ext>
            </a:extLst>
          </p:cNvPr>
          <p:cNvSpPr/>
          <p:nvPr/>
        </p:nvSpPr>
        <p:spPr>
          <a:xfrm>
            <a:off x="6199277" y="1651838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EE364681-29D6-4E8C-9A38-7CD4993E2797}"/>
              </a:ext>
            </a:extLst>
          </p:cNvPr>
          <p:cNvSpPr txBox="1"/>
          <p:nvPr/>
        </p:nvSpPr>
        <p:spPr>
          <a:xfrm>
            <a:off x="6290846" y="172584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xmlns="" id="{5CE7AA53-9C3C-4A4F-B2BE-584C10849F52}"/>
              </a:ext>
            </a:extLst>
          </p:cNvPr>
          <p:cNvSpPr/>
          <p:nvPr/>
        </p:nvSpPr>
        <p:spPr>
          <a:xfrm>
            <a:off x="8278723" y="3023438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352AFB2A-AE6B-49AE-847D-FFF6851F4308}"/>
              </a:ext>
            </a:extLst>
          </p:cNvPr>
          <p:cNvSpPr txBox="1"/>
          <p:nvPr/>
        </p:nvSpPr>
        <p:spPr>
          <a:xfrm>
            <a:off x="8360305" y="309744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xmlns="" id="{664869F6-8957-40DB-A46F-BDA457ED25DB}"/>
              </a:ext>
            </a:extLst>
          </p:cNvPr>
          <p:cNvSpPr/>
          <p:nvPr/>
        </p:nvSpPr>
        <p:spPr>
          <a:xfrm>
            <a:off x="8229600" y="1651838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90F0D52-EB92-42CE-8101-A5C83C4E9F64}"/>
              </a:ext>
            </a:extLst>
          </p:cNvPr>
          <p:cNvSpPr txBox="1"/>
          <p:nvPr/>
        </p:nvSpPr>
        <p:spPr>
          <a:xfrm>
            <a:off x="8311182" y="172584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xmlns="" id="{09BB0B59-9B62-455D-A2BF-D7D80F1FB9DF}"/>
              </a:ext>
            </a:extLst>
          </p:cNvPr>
          <p:cNvSpPr/>
          <p:nvPr/>
        </p:nvSpPr>
        <p:spPr>
          <a:xfrm>
            <a:off x="4751477" y="2306145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175FDE12-6911-4A52-9A60-1D38E3A3555A}"/>
              </a:ext>
            </a:extLst>
          </p:cNvPr>
          <p:cNvSpPr txBox="1"/>
          <p:nvPr/>
        </p:nvSpPr>
        <p:spPr>
          <a:xfrm>
            <a:off x="4843046" y="237464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xmlns="" id="{B9F2B9F2-86A0-4161-9949-B5BFA931F961}"/>
              </a:ext>
            </a:extLst>
          </p:cNvPr>
          <p:cNvCxnSpPr>
            <a:stCxn id="60" idx="7"/>
            <a:endCxn id="53" idx="2"/>
          </p:cNvCxnSpPr>
          <p:nvPr/>
        </p:nvCxnSpPr>
        <p:spPr>
          <a:xfrm flipV="1">
            <a:off x="5183651" y="1905000"/>
            <a:ext cx="1015626" cy="475294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xmlns="" id="{A58A6C26-0D18-4D3C-9FC3-A5C52B309AA9}"/>
              </a:ext>
            </a:extLst>
          </p:cNvPr>
          <p:cNvCxnSpPr>
            <a:endCxn id="50" idx="2"/>
          </p:cNvCxnSpPr>
          <p:nvPr/>
        </p:nvCxnSpPr>
        <p:spPr>
          <a:xfrm>
            <a:off x="5181600" y="2743974"/>
            <a:ext cx="1017677" cy="500299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xmlns="" id="{C1C71CDF-4637-47A7-B528-1BC54CEC7889}"/>
              </a:ext>
            </a:extLst>
          </p:cNvPr>
          <p:cNvCxnSpPr>
            <a:stCxn id="53" idx="6"/>
            <a:endCxn id="58" idx="2"/>
          </p:cNvCxnSpPr>
          <p:nvPr/>
        </p:nvCxnSpPr>
        <p:spPr>
          <a:xfrm>
            <a:off x="6705600" y="1905000"/>
            <a:ext cx="1524000" cy="0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C09C0C2F-C99D-4866-AB1D-CF13D5841774}"/>
              </a:ext>
            </a:extLst>
          </p:cNvPr>
          <p:cNvCxnSpPr>
            <a:stCxn id="56" idx="7"/>
            <a:endCxn id="58" idx="5"/>
          </p:cNvCxnSpPr>
          <p:nvPr/>
        </p:nvCxnSpPr>
        <p:spPr>
          <a:xfrm flipH="1" flipV="1">
            <a:off x="8661774" y="2084012"/>
            <a:ext cx="49123" cy="1013575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xmlns="" id="{71954137-FE9E-48A7-940E-B47366BE3259}"/>
              </a:ext>
            </a:extLst>
          </p:cNvPr>
          <p:cNvCxnSpPr>
            <a:stCxn id="50" idx="6"/>
          </p:cNvCxnSpPr>
          <p:nvPr/>
        </p:nvCxnSpPr>
        <p:spPr>
          <a:xfrm flipV="1">
            <a:off x="6705600" y="2057400"/>
            <a:ext cx="1524000" cy="1186873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xmlns="" id="{0777D8AC-66DE-4D33-BA7E-7D164C09D3C1}"/>
              </a:ext>
            </a:extLst>
          </p:cNvPr>
          <p:cNvCxnSpPr>
            <a:endCxn id="56" idx="2"/>
          </p:cNvCxnSpPr>
          <p:nvPr/>
        </p:nvCxnSpPr>
        <p:spPr>
          <a:xfrm flipV="1">
            <a:off x="6694796" y="3276600"/>
            <a:ext cx="1583927" cy="76461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49F3B29B-03B2-43D6-8C59-27C2A9AD9527}"/>
              </a:ext>
            </a:extLst>
          </p:cNvPr>
          <p:cNvSpPr txBox="1"/>
          <p:nvPr/>
        </p:nvSpPr>
        <p:spPr>
          <a:xfrm>
            <a:off x="950982" y="576895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Sorted: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0C94BF95-64BF-42AB-A10E-F1AA8269E9F8}"/>
              </a:ext>
            </a:extLst>
          </p:cNvPr>
          <p:cNvSpPr/>
          <p:nvPr/>
        </p:nvSpPr>
        <p:spPr>
          <a:xfrm>
            <a:off x="4751477" y="5787520"/>
            <a:ext cx="647700" cy="3810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D</a:t>
            </a:r>
            <a:endParaRPr lang="en-AU" baseline="-25000" dirty="0">
              <a:solidFill>
                <a:srgbClr val="FF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3D68085E-C8EC-4B43-B789-7AF0271F4C41}"/>
              </a:ext>
            </a:extLst>
          </p:cNvPr>
          <p:cNvSpPr/>
          <p:nvPr/>
        </p:nvSpPr>
        <p:spPr>
          <a:xfrm>
            <a:off x="4076700" y="5791200"/>
            <a:ext cx="647700" cy="3810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B</a:t>
            </a:r>
            <a:endParaRPr lang="en-AU" baseline="-25000" dirty="0">
              <a:solidFill>
                <a:srgbClr val="FF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E2379CD5-638C-4894-84DD-5FC952DEEFB6}"/>
              </a:ext>
            </a:extLst>
          </p:cNvPr>
          <p:cNvSpPr/>
          <p:nvPr/>
        </p:nvSpPr>
        <p:spPr>
          <a:xfrm>
            <a:off x="3390900" y="5791200"/>
            <a:ext cx="647700" cy="3810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E</a:t>
            </a:r>
            <a:endParaRPr lang="en-AU" baseline="-25000" dirty="0">
              <a:solidFill>
                <a:srgbClr val="FF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96BB7E1F-E8AB-4973-8D59-84E550EA4AC1}"/>
              </a:ext>
            </a:extLst>
          </p:cNvPr>
          <p:cNvSpPr/>
          <p:nvPr/>
        </p:nvSpPr>
        <p:spPr>
          <a:xfrm>
            <a:off x="2743200" y="5791200"/>
            <a:ext cx="647700" cy="3810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C</a:t>
            </a:r>
            <a:endParaRPr lang="en-AU" baseline="-25000" dirty="0">
              <a:solidFill>
                <a:srgbClr val="FF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673113F-D70A-42BF-A702-892B875A47E4}"/>
              </a:ext>
            </a:extLst>
          </p:cNvPr>
          <p:cNvSpPr/>
          <p:nvPr/>
        </p:nvSpPr>
        <p:spPr>
          <a:xfrm>
            <a:off x="2095500" y="5791200"/>
            <a:ext cx="647700" cy="3810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A</a:t>
            </a:r>
            <a:endParaRPr lang="en-AU" baseline="-25000" dirty="0">
              <a:solidFill>
                <a:srgbClr val="FF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B4BC4EDE-0950-4143-A256-EC3F7FB8D53D}"/>
              </a:ext>
            </a:extLst>
          </p:cNvPr>
          <p:cNvSpPr/>
          <p:nvPr/>
        </p:nvSpPr>
        <p:spPr>
          <a:xfrm>
            <a:off x="7549793" y="3831129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E1B4F6CB-8276-4FD6-A6B6-F86AE9664D22}"/>
              </a:ext>
            </a:extLst>
          </p:cNvPr>
          <p:cNvSpPr/>
          <p:nvPr/>
        </p:nvSpPr>
        <p:spPr>
          <a:xfrm>
            <a:off x="7570877" y="4431639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A41C907-BE63-4D52-B469-187157F834F3}"/>
              </a:ext>
            </a:extLst>
          </p:cNvPr>
          <p:cNvSpPr txBox="1"/>
          <p:nvPr/>
        </p:nvSpPr>
        <p:spPr>
          <a:xfrm>
            <a:off x="6167167" y="3916402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Not accessed: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C932E71-2283-4BE0-9273-82F5C2FB3920}"/>
              </a:ext>
            </a:extLst>
          </p:cNvPr>
          <p:cNvSpPr txBox="1"/>
          <p:nvPr/>
        </p:nvSpPr>
        <p:spPr>
          <a:xfrm>
            <a:off x="5786007" y="4557849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DFS not finished yet</a:t>
            </a:r>
            <a:r>
              <a:rPr lang="en-AU" dirty="0"/>
              <a:t>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57540481-7E18-4DCC-A22A-B69B7462FED1}"/>
              </a:ext>
            </a:extLst>
          </p:cNvPr>
          <p:cNvSpPr/>
          <p:nvPr/>
        </p:nvSpPr>
        <p:spPr>
          <a:xfrm>
            <a:off x="5715000" y="3769434"/>
            <a:ext cx="2846477" cy="18693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F454D434-8577-4F17-9445-864D94510973}"/>
              </a:ext>
            </a:extLst>
          </p:cNvPr>
          <p:cNvSpPr/>
          <p:nvPr/>
        </p:nvSpPr>
        <p:spPr>
          <a:xfrm>
            <a:off x="7570877" y="5056277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E782D87-FE68-4057-AE34-65176EA809E4}"/>
              </a:ext>
            </a:extLst>
          </p:cNvPr>
          <p:cNvSpPr txBox="1"/>
          <p:nvPr/>
        </p:nvSpPr>
        <p:spPr>
          <a:xfrm>
            <a:off x="6735539" y="5171203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Sorted:</a:t>
            </a:r>
          </a:p>
        </p:txBody>
      </p:sp>
    </p:spTree>
    <p:extLst>
      <p:ext uri="{BB962C8B-B14F-4D97-AF65-F5344CB8AC3E}">
        <p14:creationId xmlns:p14="http://schemas.microsoft.com/office/powerpoint/2010/main" val="16730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7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F848CB-1048-43B7-AA82-89790701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7B2E9A4-7151-459A-916D-4889F0CF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Topological sort, design principles and final exam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36D66B7-07D2-4D6A-A8E0-2FEFEA42662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Topological Sort</a:t>
            </a:r>
          </a:p>
          <a:p>
            <a:pPr lvl="1"/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Kahn’s Algorithm</a:t>
            </a:r>
          </a:p>
          <a:p>
            <a:pPr lvl="1"/>
            <a:r>
              <a:rPr lang="en-AU" dirty="0">
                <a:solidFill>
                  <a:schemeClr val="bg1">
                    <a:lumMod val="75000"/>
                  </a:schemeClr>
                </a:solidFill>
              </a:rPr>
              <a:t>Depth First Search</a:t>
            </a:r>
          </a:p>
          <a:p>
            <a:r>
              <a:rPr lang="en-AU" smtClean="0"/>
              <a:t>Design </a:t>
            </a:r>
            <a:r>
              <a:rPr lang="en-AU" dirty="0"/>
              <a:t>Principles (FIT2004 Summary)</a:t>
            </a:r>
          </a:p>
          <a:p>
            <a:r>
              <a:rPr lang="en-AU" dirty="0"/>
              <a:t>Programming Competition Winners</a:t>
            </a:r>
          </a:p>
          <a:p>
            <a:r>
              <a:rPr lang="en-AU" dirty="0"/>
              <a:t>Final Exam etc.</a:t>
            </a:r>
          </a:p>
          <a:p>
            <a:endParaRPr lang="en-AU" dirty="0"/>
          </a:p>
          <a:p>
            <a:endParaRPr lang="en-AU" dirty="0"/>
          </a:p>
          <a:p>
            <a:pPr lvl="1"/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381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F848CB-1048-43B7-AA82-89790701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7B2E9A4-7151-459A-916D-4889F0CF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Topological sort, design principles and final exam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36D66B7-07D2-4D6A-A8E0-2FEFEA42662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</a:rPr>
              <a:t>Topological Sort</a:t>
            </a:r>
          </a:p>
          <a:p>
            <a:pPr lvl="1"/>
            <a:r>
              <a:rPr lang="en-AU" dirty="0">
                <a:solidFill>
                  <a:schemeClr val="bg1">
                    <a:lumMod val="65000"/>
                  </a:schemeClr>
                </a:solidFill>
              </a:rPr>
              <a:t>Kahn’s Algorithm</a:t>
            </a:r>
          </a:p>
          <a:p>
            <a:pPr lvl="1"/>
            <a:r>
              <a:rPr lang="en-AU" dirty="0">
                <a:solidFill>
                  <a:schemeClr val="bg1">
                    <a:lumMod val="65000"/>
                  </a:schemeClr>
                </a:solidFill>
              </a:rPr>
              <a:t>Depth First Search</a:t>
            </a:r>
          </a:p>
          <a:p>
            <a:r>
              <a:rPr lang="en-AU" dirty="0">
                <a:solidFill>
                  <a:schemeClr val="bg1">
                    <a:lumMod val="65000"/>
                  </a:schemeClr>
                </a:solidFill>
              </a:rPr>
              <a:t>Kahoot Grand Finale</a:t>
            </a:r>
          </a:p>
          <a:p>
            <a:r>
              <a:rPr lang="en-AU" dirty="0">
                <a:solidFill>
                  <a:srgbClr val="00B050"/>
                </a:solidFill>
              </a:rPr>
              <a:t>Design Principles (FIT2004 Summary)</a:t>
            </a:r>
          </a:p>
          <a:p>
            <a:r>
              <a:rPr lang="en-AU" dirty="0" smtClean="0"/>
              <a:t>Final </a:t>
            </a:r>
            <a:r>
              <a:rPr lang="en-AU" dirty="0"/>
              <a:t>Exam etc.</a:t>
            </a:r>
          </a:p>
          <a:p>
            <a:endParaRPr lang="en-AU" dirty="0"/>
          </a:p>
          <a:p>
            <a:endParaRPr lang="en-AU" dirty="0"/>
          </a:p>
          <a:p>
            <a:pPr lvl="1"/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221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Design Principles (Summing up FIT2004)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7630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800" dirty="0">
                <a:solidFill>
                  <a:srgbClr val="000000"/>
                </a:solidFill>
                <a:latin typeface="CMSS10"/>
              </a:rPr>
              <a:t>Here are some broad strategies to (</a:t>
            </a:r>
            <a:r>
              <a:rPr lang="en-AU" sz="2800" dirty="0">
                <a:solidFill>
                  <a:srgbClr val="800080"/>
                </a:solidFill>
                <a:latin typeface="txbtt"/>
              </a:rPr>
              <a:t>try to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) solve algorithmic problems: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Look out for good invariants to exploit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Attempt to balance your work as much as possible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Do not repeat work (so, store and re-use!)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Use appropriate data structures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Try well-known problem solving strategies</a:t>
            </a:r>
          </a:p>
          <a:p>
            <a:r>
              <a:rPr lang="en-AU" sz="2800" dirty="0">
                <a:solidFill>
                  <a:srgbClr val="800080"/>
                </a:solidFill>
                <a:latin typeface="txbtt"/>
              </a:rPr>
              <a:t>Sometimes 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greed is good!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These are general guidelines. As always, there are many exceptions</a:t>
            </a:r>
            <a:endParaRPr lang="en-AU" sz="25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910919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Look out for good invariants to exploit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763000" cy="4572000"/>
          </a:xfrm>
        </p:spPr>
        <p:txBody>
          <a:bodyPr>
            <a:noAutofit/>
          </a:bodyPr>
          <a:lstStyle/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Here are </a:t>
            </a:r>
            <a:r>
              <a:rPr lang="en-AU" sz="2800" dirty="0">
                <a:solidFill>
                  <a:srgbClr val="800080"/>
                </a:solidFill>
                <a:latin typeface="txbtt"/>
              </a:rPr>
              <a:t>some 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algorithms we considered in the unit that do precisely this!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Binary Search (Refer Week 2 lecture)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Sorting (Refer Lectures from Weeks 2 and 3)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Shortest Paths and Connectivity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Dijkstra’s algorithm (Refer Week 8 Lectures)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Floyd-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Warshall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 algorithm (Refer Week 9 lectures)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Minimum Spanning Tree Algorithms (Refer Week 10 lectures)</a:t>
            </a:r>
            <a:endParaRPr lang="en-AU" sz="25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420980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Balance your work as much as possible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763000" cy="4572000"/>
          </a:xfrm>
        </p:spPr>
        <p:txBody>
          <a:bodyPr>
            <a:noAutofit/>
          </a:bodyPr>
          <a:lstStyle/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For problems that allow division of labour (</a:t>
            </a:r>
            <a:r>
              <a:rPr lang="en-AU" sz="2800" dirty="0" err="1">
                <a:solidFill>
                  <a:srgbClr val="000000"/>
                </a:solidFill>
                <a:latin typeface="CMSS10"/>
              </a:rPr>
              <a:t>eg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. Divide and Conquer)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Try to divide work </a:t>
            </a:r>
            <a:r>
              <a:rPr lang="en-AU" sz="2800" dirty="0">
                <a:solidFill>
                  <a:srgbClr val="800080"/>
                </a:solidFill>
                <a:latin typeface="txbtt"/>
              </a:rPr>
              <a:t>equally </a:t>
            </a:r>
            <a:r>
              <a:rPr lang="en-AU" sz="2800" dirty="0">
                <a:solidFill>
                  <a:srgbClr val="000000"/>
                </a:solidFill>
                <a:latin typeface="CMSS10"/>
              </a:rPr>
              <a:t>as much as possible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Merge sort achieves this 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O</a:t>
            </a:r>
            <a:r>
              <a:rPr lang="pt-BR" sz="1500" dirty="0">
                <a:solidFill>
                  <a:srgbClr val="000000"/>
                </a:solidFill>
                <a:latin typeface="CMSS10"/>
              </a:rPr>
              <a:t>(N log N)-time always!</a:t>
            </a:r>
          </a:p>
          <a:p>
            <a:r>
              <a:rPr lang="en-AU" sz="2800" dirty="0">
                <a:solidFill>
                  <a:srgbClr val="000000"/>
                </a:solidFill>
                <a:latin typeface="CMSS10"/>
              </a:rPr>
              <a:t>Quick sort does not necessarily achieve this – depends on the choice of the pivot (Refer week 3)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Good pivots give O(N log N)-time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Bad pivots give </a:t>
            </a:r>
            <a:r>
              <a:rPr lang="en-AU" sz="2000" dirty="0">
                <a:solidFill>
                  <a:srgbClr val="000000"/>
                </a:solidFill>
                <a:latin typeface="CMSSI10"/>
              </a:rPr>
              <a:t>O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(</a:t>
            </a:r>
            <a:r>
              <a:rPr lang="en-AU" sz="2000" dirty="0">
                <a:solidFill>
                  <a:srgbClr val="000000"/>
                </a:solidFill>
                <a:latin typeface="CMSSI10"/>
              </a:rPr>
              <a:t>N</a:t>
            </a:r>
            <a:r>
              <a:rPr lang="en-AU" sz="2000" baseline="30000" dirty="0">
                <a:solidFill>
                  <a:srgbClr val="000000"/>
                </a:solidFill>
                <a:latin typeface="CMSSI10"/>
              </a:rPr>
              <a:t>2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)-time</a:t>
            </a:r>
          </a:p>
        </p:txBody>
      </p:sp>
    </p:spTree>
    <p:extLst>
      <p:ext uri="{BB962C8B-B14F-4D97-AF65-F5344CB8AC3E}">
        <p14:creationId xmlns:p14="http://schemas.microsoft.com/office/powerpoint/2010/main" val="394548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FIT2004: Algorithms and Data Structures</a:t>
            </a: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304800" y="2743200"/>
            <a:ext cx="8382000" cy="17526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srgbClr val="C00000"/>
                </a:solidFill>
              </a:rPr>
              <a:t>Week 12: Topological Sort and Design Principles</a:t>
            </a:r>
            <a:endParaRPr lang="en-AU" sz="2200" dirty="0">
              <a:solidFill>
                <a:srgbClr val="C00000"/>
              </a:solidFill>
            </a:endParaRPr>
          </a:p>
        </p:txBody>
      </p:sp>
      <p:sp>
        <p:nvSpPr>
          <p:cNvPr id="7" name="Subtitle 5">
            <a:extLst>
              <a:ext uri="{FF2B5EF4-FFF2-40B4-BE49-F238E27FC236}">
                <a16:creationId xmlns:a16="http://schemas.microsoft.com/office/drawing/2014/main" xmlns="" id="{05B51F04-2163-482B-96AD-502EAD690530}"/>
              </a:ext>
            </a:extLst>
          </p:cNvPr>
          <p:cNvSpPr txBox="1">
            <a:spLocks/>
          </p:cNvSpPr>
          <p:nvPr/>
        </p:nvSpPr>
        <p:spPr>
          <a:xfrm>
            <a:off x="228600" y="5562600"/>
            <a:ext cx="8686800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1600" b="1" kern="1200" cap="all" spc="2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None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None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None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None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AU" sz="1400" b="0" spc="0" dirty="0"/>
          </a:p>
          <a:p>
            <a:pPr algn="just"/>
            <a:r>
              <a:rPr lang="en-AU" sz="1400" b="0" cap="none" spc="0" dirty="0">
                <a:solidFill>
                  <a:schemeClr val="tx1"/>
                </a:solidFill>
              </a:rPr>
              <a:t>These slides are prepared by </a:t>
            </a:r>
            <a:r>
              <a:rPr lang="en-AU" sz="1400" b="0" cap="none" spc="0" dirty="0">
                <a:solidFill>
                  <a:schemeClr val="tx1"/>
                </a:solidFill>
                <a:hlinkClick r:id="rId2"/>
              </a:rPr>
              <a:t>M. A. Cheema </a:t>
            </a:r>
            <a:r>
              <a:rPr lang="en-AU" sz="1400" b="0" cap="none" spc="0" dirty="0">
                <a:solidFill>
                  <a:schemeClr val="tx1"/>
                </a:solidFill>
              </a:rPr>
              <a:t>and are based on the material developed by </a:t>
            </a:r>
            <a:r>
              <a:rPr lang="en-AU" sz="1400" b="0" cap="none" spc="0" dirty="0">
                <a:solidFill>
                  <a:srgbClr val="0070C0"/>
                </a:solidFill>
                <a:hlinkClick r:id="rId3"/>
              </a:rPr>
              <a:t>Arun </a:t>
            </a:r>
            <a:r>
              <a:rPr lang="en-AU" sz="1400" b="0" cap="none" spc="0" dirty="0" err="1">
                <a:solidFill>
                  <a:srgbClr val="0070C0"/>
                </a:solidFill>
                <a:hlinkClick r:id="rId3"/>
              </a:rPr>
              <a:t>Konagurthu</a:t>
            </a:r>
            <a:r>
              <a:rPr lang="en-AU" sz="1400" b="0" cap="none" spc="0" dirty="0">
                <a:solidFill>
                  <a:srgbClr val="0070C0"/>
                </a:solidFill>
                <a:hlinkClick r:id="rId3"/>
              </a:rPr>
              <a:t> </a:t>
            </a:r>
            <a:r>
              <a:rPr lang="en-AU" sz="1400" b="0" cap="none" spc="0" dirty="0">
                <a:solidFill>
                  <a:schemeClr val="tx1"/>
                </a:solidFill>
              </a:rPr>
              <a:t>and </a:t>
            </a:r>
            <a:r>
              <a:rPr lang="en-AU" sz="1400" b="0" cap="none" spc="0" dirty="0">
                <a:solidFill>
                  <a:srgbClr val="0070C0"/>
                </a:solidFill>
                <a:hlinkClick r:id="rId4"/>
              </a:rPr>
              <a:t>Lloyd Allison</a:t>
            </a:r>
            <a:r>
              <a:rPr lang="en-AU" sz="1400" b="0" cap="none" spc="0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3823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Choose Data Structures with care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763000" cy="4572000"/>
          </a:xfrm>
        </p:spPr>
        <p:txBody>
          <a:bodyPr>
            <a:noAutofit/>
          </a:bodyPr>
          <a:lstStyle/>
          <a:p>
            <a:r>
              <a:rPr lang="en-AU" sz="2800" dirty="0">
                <a:latin typeface="CMSS10"/>
              </a:rPr>
              <a:t>Certain data representations are more efficient than others for a given problem</a:t>
            </a:r>
          </a:p>
          <a:p>
            <a:r>
              <a:rPr lang="en-AU" sz="2800" dirty="0">
                <a:latin typeface="CMSS10"/>
              </a:rPr>
              <a:t>Priority Queue in Dijkstra’s algorithm (Refer Week 8)</a:t>
            </a:r>
          </a:p>
          <a:p>
            <a:r>
              <a:rPr lang="en-AU" sz="2800" dirty="0">
                <a:latin typeface="CMSS10"/>
              </a:rPr>
              <a:t>Union-Find data structure in </a:t>
            </a:r>
            <a:r>
              <a:rPr lang="en-AU" sz="2800" dirty="0" err="1">
                <a:latin typeface="CMSS10"/>
              </a:rPr>
              <a:t>Kruskal’s</a:t>
            </a:r>
            <a:r>
              <a:rPr lang="en-AU" sz="2800" dirty="0">
                <a:latin typeface="CMSS10"/>
              </a:rPr>
              <a:t> algorithm (refer Week 9)</a:t>
            </a:r>
          </a:p>
          <a:p>
            <a:r>
              <a:rPr lang="en-AU" sz="2800" dirty="0">
                <a:latin typeface="CMSS10"/>
              </a:rPr>
              <a:t>Efficient Search and retrieval data structures of various kinds (Refer Weeks 5,6,7 lectures)</a:t>
            </a:r>
            <a:endParaRPr lang="en-AU" sz="25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11304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Don’t repeat work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763000" cy="4572000"/>
          </a:xfrm>
        </p:spPr>
        <p:txBody>
          <a:bodyPr>
            <a:noAutofit/>
          </a:bodyPr>
          <a:lstStyle/>
          <a:p>
            <a:r>
              <a:rPr lang="en-AU" sz="3600" dirty="0">
                <a:solidFill>
                  <a:srgbClr val="000000"/>
                </a:solidFill>
                <a:latin typeface="CMSS10"/>
              </a:rPr>
              <a:t>Do not compute anything more than once (if there is room to store it for reuse)</a:t>
            </a:r>
          </a:p>
          <a:p>
            <a:r>
              <a:rPr lang="en-AU" sz="3600" dirty="0">
                <a:solidFill>
                  <a:srgbClr val="000000"/>
                </a:solidFill>
                <a:latin typeface="CMSS10"/>
              </a:rPr>
              <a:t>Underpins Dynamic Programming strategy</a:t>
            </a:r>
          </a:p>
          <a:p>
            <a:pPr lvl="1"/>
            <a:r>
              <a:rPr lang="en-AU" sz="2300" dirty="0">
                <a:solidFill>
                  <a:srgbClr val="000000"/>
                </a:solidFill>
                <a:latin typeface="CMSS10"/>
              </a:rPr>
              <a:t>Edit Distance (Refer Week 4 Lecture)</a:t>
            </a:r>
          </a:p>
          <a:p>
            <a:pPr lvl="1"/>
            <a:r>
              <a:rPr lang="en-AU" sz="2300" dirty="0">
                <a:solidFill>
                  <a:srgbClr val="000000"/>
                </a:solidFill>
                <a:latin typeface="CMSS10"/>
              </a:rPr>
              <a:t>Knapsack Problem (Refer Week 4 Lecture)</a:t>
            </a:r>
          </a:p>
        </p:txBody>
      </p:sp>
    </p:spTree>
    <p:extLst>
      <p:ext uri="{BB962C8B-B14F-4D97-AF65-F5344CB8AC3E}">
        <p14:creationId xmlns:p14="http://schemas.microsoft.com/office/powerpoint/2010/main" val="11304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Try well known problem solving strategies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763000" cy="4572000"/>
          </a:xfrm>
        </p:spPr>
        <p:txBody>
          <a:bodyPr>
            <a:noAutofit/>
          </a:bodyPr>
          <a:lstStyle/>
          <a:p>
            <a:r>
              <a:rPr lang="en-AU" sz="2800" dirty="0">
                <a:latin typeface="CMSS10"/>
              </a:rPr>
              <a:t>Divide and Conquer (Refer Weeks 3, 4 lectures)</a:t>
            </a:r>
          </a:p>
          <a:p>
            <a:r>
              <a:rPr lang="en-AU" sz="2800" dirty="0">
                <a:latin typeface="CMSS10"/>
              </a:rPr>
              <a:t>Dynamic Programming (Refer Weeks 4, 8, 9 lectures)</a:t>
            </a:r>
            <a:endParaRPr lang="en-AU" sz="25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11304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Sometimes greed is good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87452" y="987552"/>
            <a:ext cx="8763000" cy="4572000"/>
          </a:xfrm>
        </p:spPr>
        <p:txBody>
          <a:bodyPr>
            <a:noAutofit/>
          </a:bodyPr>
          <a:lstStyle/>
          <a:p>
            <a:r>
              <a:rPr lang="en-AU" sz="1800" dirty="0">
                <a:solidFill>
                  <a:srgbClr val="000000"/>
                </a:solidFill>
                <a:latin typeface="CMSS10"/>
              </a:rPr>
              <a:t>A </a:t>
            </a:r>
            <a:r>
              <a:rPr lang="en-AU" sz="1800" dirty="0">
                <a:solidFill>
                  <a:srgbClr val="008000"/>
                </a:solidFill>
                <a:latin typeface="txbtt"/>
              </a:rPr>
              <a:t>greedy strategy </a:t>
            </a:r>
            <a:r>
              <a:rPr lang="en-AU" sz="1800" dirty="0">
                <a:solidFill>
                  <a:srgbClr val="000000"/>
                </a:solidFill>
                <a:latin typeface="CMSS10"/>
              </a:rPr>
              <a:t>is to make a “local” choice based on current information</a:t>
            </a:r>
          </a:p>
          <a:p>
            <a:r>
              <a:rPr lang="en-AU" sz="1800" dirty="0">
                <a:solidFill>
                  <a:srgbClr val="000000"/>
                </a:solidFill>
                <a:latin typeface="CMSS10"/>
              </a:rPr>
              <a:t>Sometimes gives optimal solution, e.g.</a:t>
            </a:r>
          </a:p>
          <a:p>
            <a:pPr lvl="1"/>
            <a:r>
              <a:rPr lang="en-AU" sz="1800" dirty="0">
                <a:solidFill>
                  <a:srgbClr val="000000"/>
                </a:solidFill>
                <a:latin typeface="CMSS10"/>
              </a:rPr>
              <a:t>Dijkstra’s single source shortest paths algorithm (Refer Week 8 Lectures)</a:t>
            </a:r>
          </a:p>
          <a:p>
            <a:pPr lvl="1"/>
            <a:r>
              <a:rPr lang="en-AU" sz="1800" dirty="0" err="1">
                <a:solidFill>
                  <a:srgbClr val="000000"/>
                </a:solidFill>
                <a:latin typeface="CMSS10"/>
              </a:rPr>
              <a:t>Minimim</a:t>
            </a:r>
            <a:r>
              <a:rPr lang="en-AU" sz="1800" dirty="0">
                <a:solidFill>
                  <a:srgbClr val="000000"/>
                </a:solidFill>
                <a:latin typeface="CMSS10"/>
              </a:rPr>
              <a:t> Spanning Tree Algorithms – Prim’s and </a:t>
            </a:r>
            <a:r>
              <a:rPr lang="en-AU" sz="1800" dirty="0" err="1">
                <a:solidFill>
                  <a:srgbClr val="000000"/>
                </a:solidFill>
                <a:latin typeface="CMSS10"/>
              </a:rPr>
              <a:t>Kruskal’s</a:t>
            </a:r>
            <a:r>
              <a:rPr lang="en-AU" sz="1800" dirty="0">
                <a:solidFill>
                  <a:srgbClr val="000000"/>
                </a:solidFill>
                <a:latin typeface="CMSS10"/>
              </a:rPr>
              <a:t> (Refer Week 10 lectures) minimum spanning tree algorithm.</a:t>
            </a:r>
          </a:p>
          <a:p>
            <a:r>
              <a:rPr lang="en-AU" sz="1800" dirty="0">
                <a:solidFill>
                  <a:srgbClr val="3333B3"/>
                </a:solidFill>
                <a:latin typeface="CMSS12"/>
              </a:rPr>
              <a:t>Greedy is sometimes a good heuristic!</a:t>
            </a:r>
          </a:p>
          <a:p>
            <a:pPr lvl="1"/>
            <a:r>
              <a:rPr lang="en-AU" sz="1800" dirty="0">
                <a:solidFill>
                  <a:srgbClr val="000000"/>
                </a:solidFill>
                <a:latin typeface="CMSS10"/>
              </a:rPr>
              <a:t>Sometimes gives a “good” solution to a (combinatorial) problem even if not guaranteed optimal</a:t>
            </a:r>
          </a:p>
        </p:txBody>
      </p:sp>
      <p:pic>
        <p:nvPicPr>
          <p:cNvPr id="5" name="Picture 4" descr="A dog that is lying down and looking at the camera&#10;&#10;Description generated with high confidence">
            <a:extLst>
              <a:ext uri="{FF2B5EF4-FFF2-40B4-BE49-F238E27FC236}">
                <a16:creationId xmlns:a16="http://schemas.microsoft.com/office/drawing/2014/main" xmlns="" id="{89A5CECE-5446-4F91-BCF1-99D8A73B8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08" y="3352800"/>
            <a:ext cx="4172744" cy="302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F848CB-1048-43B7-AA82-89790701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7B2E9A4-7151-459A-916D-4889F0CF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Topological sort, design principles and final exam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36D66B7-07D2-4D6A-A8E0-2FEFEA42662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</a:rPr>
              <a:t>Topological Sort</a:t>
            </a:r>
          </a:p>
          <a:p>
            <a:pPr lvl="1"/>
            <a:r>
              <a:rPr lang="en-AU" dirty="0">
                <a:solidFill>
                  <a:schemeClr val="bg1">
                    <a:lumMod val="65000"/>
                  </a:schemeClr>
                </a:solidFill>
              </a:rPr>
              <a:t>Kahn’s Algorithm</a:t>
            </a:r>
          </a:p>
          <a:p>
            <a:pPr lvl="1"/>
            <a:r>
              <a:rPr lang="en-AU" dirty="0">
                <a:solidFill>
                  <a:schemeClr val="bg1">
                    <a:lumMod val="65000"/>
                  </a:schemeClr>
                </a:solidFill>
              </a:rPr>
              <a:t>Depth First Search</a:t>
            </a:r>
          </a:p>
          <a:p>
            <a:r>
              <a:rPr lang="en-AU" dirty="0" smtClean="0">
                <a:solidFill>
                  <a:schemeClr val="bg1">
                    <a:lumMod val="65000"/>
                  </a:schemeClr>
                </a:solidFill>
              </a:rPr>
              <a:t>Design </a:t>
            </a:r>
            <a:r>
              <a:rPr lang="en-AU" dirty="0">
                <a:solidFill>
                  <a:schemeClr val="bg1">
                    <a:lumMod val="65000"/>
                  </a:schemeClr>
                </a:solidFill>
              </a:rPr>
              <a:t>Principles (FIT2004 Summary)</a:t>
            </a:r>
          </a:p>
          <a:p>
            <a:r>
              <a:rPr lang="en-AU" dirty="0" smtClean="0"/>
              <a:t>Final </a:t>
            </a:r>
            <a:r>
              <a:rPr lang="en-AU" dirty="0"/>
              <a:t>Exam etc.</a:t>
            </a:r>
          </a:p>
          <a:p>
            <a:endParaRPr lang="en-AU" dirty="0"/>
          </a:p>
          <a:p>
            <a:endParaRPr lang="en-AU" dirty="0"/>
          </a:p>
          <a:p>
            <a:pPr lvl="1"/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151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Final Exam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76200" y="1143000"/>
            <a:ext cx="8839200" cy="4572000"/>
          </a:xfrm>
        </p:spPr>
        <p:txBody>
          <a:bodyPr>
            <a:noAutofit/>
          </a:bodyPr>
          <a:lstStyle/>
          <a:p>
            <a:r>
              <a:rPr lang="en-AU" sz="1800" dirty="0">
                <a:solidFill>
                  <a:srgbClr val="7030A0"/>
                </a:solidFill>
                <a:latin typeface="CMSS10"/>
              </a:rPr>
              <a:t>Time allowed: 2 hours + 10 minutes reading time</a:t>
            </a:r>
          </a:p>
          <a:p>
            <a:r>
              <a:rPr lang="en-AU" sz="1800" dirty="0">
                <a:solidFill>
                  <a:srgbClr val="000000"/>
                </a:solidFill>
                <a:latin typeface="CMSS10"/>
              </a:rPr>
              <a:t>Total Marks: 60</a:t>
            </a:r>
          </a:p>
          <a:p>
            <a:r>
              <a:rPr lang="en-AU" sz="1800" dirty="0">
                <a:solidFill>
                  <a:srgbClr val="000000"/>
                </a:solidFill>
                <a:latin typeface="CMSS10"/>
              </a:rPr>
              <a:t>Exam is </a:t>
            </a:r>
            <a:r>
              <a:rPr lang="en-AU" sz="1800" b="1" dirty="0">
                <a:solidFill>
                  <a:srgbClr val="000000"/>
                </a:solidFill>
                <a:latin typeface="CMSS10"/>
              </a:rPr>
              <a:t>NOT</a:t>
            </a:r>
            <a:r>
              <a:rPr lang="en-AU" sz="1800" dirty="0">
                <a:solidFill>
                  <a:srgbClr val="000000"/>
                </a:solidFill>
                <a:latin typeface="CMSS10"/>
              </a:rPr>
              <a:t> open book</a:t>
            </a:r>
          </a:p>
          <a:p>
            <a:r>
              <a:rPr lang="en-AU" sz="1800" dirty="0">
                <a:solidFill>
                  <a:srgbClr val="000000"/>
                </a:solidFill>
                <a:latin typeface="CMSS10"/>
              </a:rPr>
              <a:t>Question style similar to mid-semester tests – but do not try to guess what will be on the exam</a:t>
            </a:r>
          </a:p>
          <a:p>
            <a:pPr lvl="1"/>
            <a:r>
              <a:rPr lang="en-AU" sz="1800" dirty="0">
                <a:solidFill>
                  <a:srgbClr val="000000"/>
                </a:solidFill>
                <a:latin typeface="CMSS10"/>
              </a:rPr>
              <a:t>If a question asks you to </a:t>
            </a:r>
            <a:r>
              <a:rPr lang="en-AU" sz="1800" b="1" dirty="0">
                <a:solidFill>
                  <a:srgbClr val="000000"/>
                </a:solidFill>
                <a:latin typeface="CMSS10"/>
              </a:rPr>
              <a:t>describe an algorithm</a:t>
            </a:r>
            <a:r>
              <a:rPr lang="en-AU" sz="1800" dirty="0">
                <a:solidFill>
                  <a:srgbClr val="000000"/>
                </a:solidFill>
                <a:latin typeface="CMSS10"/>
              </a:rPr>
              <a:t>, you can write your idea in plain English</a:t>
            </a:r>
          </a:p>
          <a:p>
            <a:pPr lvl="1"/>
            <a:r>
              <a:rPr lang="en-AU" sz="1800" dirty="0">
                <a:solidFill>
                  <a:srgbClr val="000000"/>
                </a:solidFill>
                <a:latin typeface="CMSS10"/>
              </a:rPr>
              <a:t>If a question asks you to </a:t>
            </a:r>
            <a:r>
              <a:rPr lang="en-AU" sz="1800" b="1" dirty="0">
                <a:solidFill>
                  <a:srgbClr val="000000"/>
                </a:solidFill>
                <a:latin typeface="CMSS10"/>
              </a:rPr>
              <a:t>write pseudocode</a:t>
            </a:r>
            <a:r>
              <a:rPr lang="en-AU" sz="1800" dirty="0">
                <a:solidFill>
                  <a:srgbClr val="000000"/>
                </a:solidFill>
                <a:latin typeface="CMSS10"/>
              </a:rPr>
              <a:t>, you </a:t>
            </a:r>
            <a:r>
              <a:rPr lang="en-AU" sz="1800" b="1" dirty="0">
                <a:solidFill>
                  <a:srgbClr val="000000"/>
                </a:solidFill>
                <a:latin typeface="CMSS10"/>
              </a:rPr>
              <a:t>must</a:t>
            </a:r>
            <a:r>
              <a:rPr lang="en-AU" sz="1800" dirty="0">
                <a:solidFill>
                  <a:srgbClr val="000000"/>
                </a:solidFill>
                <a:latin typeface="CMSS10"/>
              </a:rPr>
              <a:t> write your idea in a more structured way (like the ones in lecture slides or even Python code)</a:t>
            </a:r>
            <a:endParaRPr lang="en-AU" sz="1800" dirty="0">
              <a:solidFill>
                <a:srgbClr val="FF0000"/>
              </a:solidFill>
              <a:latin typeface="CMSS10"/>
            </a:endParaRPr>
          </a:p>
          <a:p>
            <a:r>
              <a:rPr lang="en-AU" sz="1800" dirty="0">
                <a:solidFill>
                  <a:srgbClr val="000000"/>
                </a:solidFill>
                <a:latin typeface="CMSS10"/>
              </a:rPr>
              <a:t>Hurdles:</a:t>
            </a:r>
          </a:p>
          <a:p>
            <a:pPr lvl="1"/>
            <a:r>
              <a:rPr lang="en-AU" sz="1800" dirty="0">
                <a:solidFill>
                  <a:srgbClr val="000000"/>
                </a:solidFill>
                <a:latin typeface="CMSS10"/>
              </a:rPr>
              <a:t>At least 16 out of 40 marks in in-semester assessments (assignment + mid-semester test + lecture/tutorial participation)</a:t>
            </a:r>
          </a:p>
          <a:p>
            <a:pPr lvl="1"/>
            <a:r>
              <a:rPr lang="en-AU" sz="1800" dirty="0">
                <a:solidFill>
                  <a:srgbClr val="000000"/>
                </a:solidFill>
                <a:latin typeface="CMSS10"/>
              </a:rPr>
              <a:t>At least 24 out of 60 marks in the final exam</a:t>
            </a:r>
          </a:p>
          <a:p>
            <a:pPr lvl="1"/>
            <a:r>
              <a:rPr lang="en-AU" sz="1800" dirty="0">
                <a:solidFill>
                  <a:srgbClr val="000000"/>
                </a:solidFill>
                <a:latin typeface="CMSS10"/>
              </a:rPr>
              <a:t>At least 50 marks overall</a:t>
            </a:r>
          </a:p>
          <a:p>
            <a:r>
              <a:rPr lang="en-AU" sz="1800" dirty="0">
                <a:solidFill>
                  <a:srgbClr val="000000"/>
                </a:solidFill>
                <a:latin typeface="CMSS10"/>
              </a:rPr>
              <a:t>Do not miss final exam even if you fail in-semester hurdle.</a:t>
            </a:r>
          </a:p>
          <a:p>
            <a:pPr lvl="1"/>
            <a:r>
              <a:rPr lang="en-AU" sz="1800" dirty="0">
                <a:solidFill>
                  <a:srgbClr val="000000"/>
                </a:solidFill>
                <a:latin typeface="CMSS10"/>
              </a:rPr>
              <a:t>It affects your WAM </a:t>
            </a:r>
          </a:p>
        </p:txBody>
      </p:sp>
    </p:spTree>
    <p:extLst>
      <p:ext uri="{BB962C8B-B14F-4D97-AF65-F5344CB8AC3E}">
        <p14:creationId xmlns:p14="http://schemas.microsoft.com/office/powerpoint/2010/main" val="325950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E65821-2C50-4BA4-AF27-2D35B2B3F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Non-Examinable Content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5B9A081-D831-4A32-8F46-C345FF751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Topological sort, design principles and final exam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47A31D3-62BB-4536-966F-E55C6745CE4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24444" y="978316"/>
            <a:ext cx="8767156" cy="5489448"/>
          </a:xfrm>
        </p:spPr>
        <p:txBody>
          <a:bodyPr/>
          <a:lstStyle/>
          <a:p>
            <a:r>
              <a:rPr lang="en-AU" dirty="0"/>
              <a:t>Additional material in lecture notes is NOT examinable</a:t>
            </a:r>
          </a:p>
          <a:p>
            <a:pPr lvl="1"/>
            <a:r>
              <a:rPr lang="en-AU" dirty="0"/>
              <a:t>In other words, anything NOT covered in lectures, tutorials, labs is NOT EXAMINABLE! </a:t>
            </a:r>
          </a:p>
          <a:p>
            <a:r>
              <a:rPr lang="en-AU" dirty="0"/>
              <a:t>Advanced questions in tutorials are NOT examinable</a:t>
            </a:r>
          </a:p>
          <a:p>
            <a:pPr lvl="1"/>
            <a:endParaRPr lang="en-AU" dirty="0"/>
          </a:p>
          <a:p>
            <a:pPr marL="0" indent="0">
              <a:buNone/>
            </a:pP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27739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Consultations for Final Exam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8763000" cy="4572000"/>
          </a:xfrm>
        </p:spPr>
        <p:txBody>
          <a:bodyPr>
            <a:noAutofit/>
          </a:bodyPr>
          <a:lstStyle/>
          <a:p>
            <a:r>
              <a:rPr lang="en-AU" sz="1600" dirty="0">
                <a:solidFill>
                  <a:srgbClr val="000000"/>
                </a:solidFill>
                <a:latin typeface="CMSS10"/>
              </a:rPr>
              <a:t>Consultation sessions have been organized</a:t>
            </a:r>
          </a:p>
          <a:p>
            <a:r>
              <a:rPr lang="en-AU" sz="1600" dirty="0">
                <a:solidFill>
                  <a:srgbClr val="000000"/>
                </a:solidFill>
                <a:latin typeface="CMSS10"/>
              </a:rPr>
              <a:t>At least one each day</a:t>
            </a:r>
          </a:p>
          <a:p>
            <a:r>
              <a:rPr lang="en-AU" sz="1600" dirty="0">
                <a:solidFill>
                  <a:srgbClr val="000000"/>
                </a:solidFill>
                <a:latin typeface="CMSS10"/>
              </a:rPr>
              <a:t>Please check Moodle before attending the consultation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7230429-3342-4F9F-8B73-98274D46D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34" y="2273911"/>
            <a:ext cx="8305800" cy="357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18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Consultations for Final Exam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8763000" cy="4572000"/>
          </a:xfrm>
        </p:spPr>
        <p:txBody>
          <a:bodyPr>
            <a:noAutofit/>
          </a:bodyPr>
          <a:lstStyle/>
          <a:p>
            <a:r>
              <a:rPr lang="en-AU" sz="1600" dirty="0">
                <a:solidFill>
                  <a:srgbClr val="000000"/>
                </a:solidFill>
                <a:latin typeface="CMSS10"/>
              </a:rPr>
              <a:t>Please come to the consultations prepared</a:t>
            </a:r>
          </a:p>
          <a:p>
            <a:pPr lvl="1"/>
            <a:r>
              <a:rPr lang="en-AU" sz="1200" dirty="0">
                <a:solidFill>
                  <a:srgbClr val="000000"/>
                </a:solidFill>
                <a:latin typeface="CMSS10"/>
              </a:rPr>
              <a:t>Do not ask questions like “Can you please explain Dynamic Programming from scratch?”.</a:t>
            </a:r>
          </a:p>
          <a:p>
            <a:r>
              <a:rPr lang="en-AU" sz="1600" dirty="0">
                <a:solidFill>
                  <a:srgbClr val="000000"/>
                </a:solidFill>
                <a:latin typeface="CMSS10"/>
              </a:rPr>
              <a:t>Don’t try getting hints about the questions on final exam!</a:t>
            </a:r>
          </a:p>
          <a:p>
            <a:pPr lvl="1"/>
            <a:r>
              <a:rPr lang="en-AU" sz="1100" dirty="0">
                <a:solidFill>
                  <a:srgbClr val="000000"/>
                </a:solidFill>
                <a:latin typeface="CMSS10"/>
              </a:rPr>
              <a:t>E.g., Is Kruskal’s algorithm going to be on the exam?</a:t>
            </a:r>
          </a:p>
          <a:p>
            <a:pPr lvl="1"/>
            <a:r>
              <a:rPr lang="en-AU" sz="1600" dirty="0">
                <a:solidFill>
                  <a:srgbClr val="FF0000"/>
                </a:solidFill>
                <a:latin typeface="CMSS10"/>
              </a:rPr>
              <a:t>Important: </a:t>
            </a:r>
            <a:r>
              <a:rPr lang="en-AU" sz="1600" dirty="0">
                <a:solidFill>
                  <a:srgbClr val="000000"/>
                </a:solidFill>
                <a:latin typeface="CMSS10"/>
              </a:rPr>
              <a:t>Last night I got an accident and have lost my memory – so do not waste your energy</a:t>
            </a:r>
          </a:p>
          <a:p>
            <a:pPr lvl="1"/>
            <a:r>
              <a:rPr lang="en-AU" sz="1600" dirty="0">
                <a:solidFill>
                  <a:srgbClr val="000000"/>
                </a:solidFill>
                <a:latin typeface="CMSS10"/>
              </a:rPr>
              <a:t>Only I,  Ammar (head tutor), Ian (lecturer at Malaysia campus) and the Chief Examiner have seen the exam paper. Some of the options you have are the following</a:t>
            </a:r>
          </a:p>
          <a:p>
            <a:pPr lvl="2"/>
            <a:r>
              <a:rPr lang="en-AU" sz="1400" dirty="0">
                <a:solidFill>
                  <a:srgbClr val="FF0000"/>
                </a:solidFill>
                <a:latin typeface="CMSS10"/>
              </a:rPr>
              <a:t>Selfish Option</a:t>
            </a:r>
          </a:p>
          <a:p>
            <a:pPr lvl="3"/>
            <a:r>
              <a:rPr lang="en-AU" sz="1400" dirty="0">
                <a:solidFill>
                  <a:srgbClr val="000000"/>
                </a:solidFill>
                <a:latin typeface="CMSS10"/>
              </a:rPr>
              <a:t>In many Bollywood movies, a second accident brings the memory back.</a:t>
            </a:r>
          </a:p>
          <a:p>
            <a:pPr lvl="3"/>
            <a:r>
              <a:rPr lang="en-AU" sz="1400" dirty="0">
                <a:solidFill>
                  <a:srgbClr val="000000"/>
                </a:solidFill>
                <a:latin typeface="CMSS10"/>
              </a:rPr>
              <a:t>Pray that I get another accident</a:t>
            </a:r>
          </a:p>
          <a:p>
            <a:pPr lvl="3"/>
            <a:r>
              <a:rPr lang="en-AU" sz="1400" dirty="0">
                <a:solidFill>
                  <a:srgbClr val="000000"/>
                </a:solidFill>
                <a:latin typeface="CMSS10"/>
              </a:rPr>
              <a:t>but the second accident may bring false memories and you may get all the wrong hints :P</a:t>
            </a:r>
          </a:p>
          <a:p>
            <a:pPr lvl="2"/>
            <a:r>
              <a:rPr lang="en-AU" sz="1400" dirty="0">
                <a:solidFill>
                  <a:srgbClr val="FF0000"/>
                </a:solidFill>
                <a:latin typeface="CMSS10"/>
              </a:rPr>
              <a:t>Risky Option</a:t>
            </a:r>
          </a:p>
          <a:p>
            <a:pPr lvl="3"/>
            <a:r>
              <a:rPr lang="en-AU" sz="1400" dirty="0">
                <a:solidFill>
                  <a:srgbClr val="000000"/>
                </a:solidFill>
                <a:latin typeface="CMSS10"/>
              </a:rPr>
              <a:t>Ask Ammar. He has told me that he will lie to you :P</a:t>
            </a:r>
            <a:endParaRPr lang="en-AU" sz="1400" dirty="0">
              <a:solidFill>
                <a:srgbClr val="FF0000"/>
              </a:solidFill>
              <a:latin typeface="CMSS10"/>
            </a:endParaRPr>
          </a:p>
          <a:p>
            <a:pPr lvl="2"/>
            <a:r>
              <a:rPr lang="en-AU" sz="1400" dirty="0">
                <a:solidFill>
                  <a:srgbClr val="FF0000"/>
                </a:solidFill>
                <a:latin typeface="CMSS10"/>
              </a:rPr>
              <a:t>Expensive Option</a:t>
            </a:r>
          </a:p>
          <a:p>
            <a:pPr lvl="3"/>
            <a:r>
              <a:rPr lang="en-AU" sz="1400" dirty="0">
                <a:solidFill>
                  <a:srgbClr val="000000"/>
                </a:solidFill>
                <a:latin typeface="CMSS10"/>
              </a:rPr>
              <a:t>Buy a ticket to Malaysia and try your luck by talking to Ian :P</a:t>
            </a:r>
            <a:endParaRPr lang="en-AU" sz="1400" dirty="0">
              <a:solidFill>
                <a:srgbClr val="FF0000"/>
              </a:solidFill>
              <a:latin typeface="CMSS10"/>
            </a:endParaRPr>
          </a:p>
          <a:p>
            <a:pPr lvl="2"/>
            <a:r>
              <a:rPr lang="en-AU" sz="1400" dirty="0">
                <a:solidFill>
                  <a:srgbClr val="FF0000"/>
                </a:solidFill>
                <a:latin typeface="CMSS10"/>
              </a:rPr>
              <a:t>Useless Option</a:t>
            </a:r>
          </a:p>
          <a:p>
            <a:pPr lvl="3"/>
            <a:r>
              <a:rPr lang="en-AU" sz="1400" dirty="0">
                <a:solidFill>
                  <a:srgbClr val="000000"/>
                </a:solidFill>
                <a:latin typeface="CMSS10"/>
              </a:rPr>
              <a:t>Ask the Chief Examiner</a:t>
            </a:r>
          </a:p>
          <a:p>
            <a:pPr lvl="3"/>
            <a:r>
              <a:rPr lang="en-AU" sz="1400" dirty="0">
                <a:solidFill>
                  <a:srgbClr val="000000"/>
                </a:solidFill>
                <a:latin typeface="CMSS10"/>
              </a:rPr>
              <a:t>I am the Chief Examiner :P</a:t>
            </a:r>
          </a:p>
          <a:p>
            <a:pPr lvl="2"/>
            <a:r>
              <a:rPr lang="en-AU" sz="1400" dirty="0">
                <a:solidFill>
                  <a:srgbClr val="FF0000"/>
                </a:solidFill>
                <a:latin typeface="CMSS10"/>
              </a:rPr>
              <a:t>Easiest Option </a:t>
            </a:r>
          </a:p>
          <a:p>
            <a:pPr lvl="3"/>
            <a:r>
              <a:rPr lang="en-AU" sz="1400" dirty="0">
                <a:solidFill>
                  <a:srgbClr val="000000"/>
                </a:solidFill>
                <a:latin typeface="CMSS10"/>
              </a:rPr>
              <a:t>Study!!!</a:t>
            </a:r>
          </a:p>
          <a:p>
            <a:pPr lvl="1"/>
            <a:endParaRPr lang="en-AU" sz="16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207448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83752" cy="758952"/>
          </a:xfrm>
        </p:spPr>
        <p:txBody>
          <a:bodyPr>
            <a:normAutofit fontScale="90000"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Suggestions for preparation </a:t>
            </a:r>
            <a:br>
              <a:rPr lang="en-AU" sz="2800" dirty="0">
                <a:latin typeface="Arial Black" panose="020B0A04020102020204" pitchFamily="34" charset="0"/>
              </a:rPr>
            </a:br>
            <a:r>
              <a:rPr lang="en-AU" sz="2800" dirty="0">
                <a:latin typeface="Arial Black" panose="020B0A04020102020204" pitchFamily="34" charset="0"/>
              </a:rPr>
              <a:t>(written </a:t>
            </a:r>
            <a:r>
              <a:rPr lang="en-AU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after</a:t>
            </a:r>
            <a:r>
              <a:rPr lang="en-AU" sz="2800" b="1" dirty="0">
                <a:latin typeface="Arial Black" panose="020B0A04020102020204" pitchFamily="34" charset="0"/>
              </a:rPr>
              <a:t> I lost my memory)</a:t>
            </a:r>
            <a:r>
              <a:rPr lang="en-AU" sz="2800" dirty="0"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143000"/>
            <a:ext cx="8763000" cy="4572000"/>
          </a:xfrm>
        </p:spPr>
        <p:txBody>
          <a:bodyPr>
            <a:noAutofit/>
          </a:bodyPr>
          <a:lstStyle/>
          <a:p>
            <a:r>
              <a:rPr lang="en-AU" sz="2500" b="1" u="sng" dirty="0">
                <a:solidFill>
                  <a:schemeClr val="tx2"/>
                </a:solidFill>
                <a:latin typeface="CMSS10"/>
              </a:rPr>
              <a:t>Understand</a:t>
            </a:r>
            <a:r>
              <a:rPr lang="en-AU" sz="2500" dirty="0">
                <a:solidFill>
                  <a:srgbClr val="000000"/>
                </a:solidFill>
                <a:latin typeface="CMSS10"/>
              </a:rPr>
              <a:t> how each algorithm works</a:t>
            </a:r>
          </a:p>
          <a:p>
            <a:r>
              <a:rPr lang="en-AU" sz="2500" dirty="0">
                <a:solidFill>
                  <a:srgbClr val="000000"/>
                </a:solidFill>
                <a:latin typeface="CMSS10"/>
              </a:rPr>
              <a:t>Practice writing pseudocode for each algorithm</a:t>
            </a:r>
          </a:p>
          <a:p>
            <a:r>
              <a:rPr lang="en-AU" sz="2500" b="1" u="sng" dirty="0">
                <a:solidFill>
                  <a:schemeClr val="tx2"/>
                </a:solidFill>
                <a:latin typeface="CMSS10"/>
              </a:rPr>
              <a:t>Understand</a:t>
            </a:r>
            <a:r>
              <a:rPr lang="en-AU" sz="2500" dirty="0">
                <a:solidFill>
                  <a:srgbClr val="000000"/>
                </a:solidFill>
                <a:latin typeface="CMSS10"/>
              </a:rPr>
              <a:t> its complexity analysis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Don’t confuse algorithms: Bellman-Ford vs Floyd-</a:t>
            </a:r>
            <a:r>
              <a:rPr lang="en-AU" sz="2000" dirty="0" err="1">
                <a:solidFill>
                  <a:srgbClr val="000000"/>
                </a:solidFill>
                <a:latin typeface="CMSS10"/>
              </a:rPr>
              <a:t>Warshall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 vs Ford-Fulkerson</a:t>
            </a:r>
          </a:p>
          <a:p>
            <a:pPr lvl="2"/>
            <a:r>
              <a:rPr lang="en-AU" sz="1800" dirty="0">
                <a:solidFill>
                  <a:srgbClr val="000000"/>
                </a:solidFill>
                <a:latin typeface="CMSS10"/>
              </a:rPr>
              <a:t>Despite warning, every semester, students mix up algorithms losing all marks for the question</a:t>
            </a:r>
          </a:p>
          <a:p>
            <a:r>
              <a:rPr lang="en-AU" sz="2500" dirty="0">
                <a:solidFill>
                  <a:srgbClr val="000000"/>
                </a:solidFill>
                <a:latin typeface="CMSS10"/>
              </a:rPr>
              <a:t>Solve different recurrence relations</a:t>
            </a:r>
          </a:p>
          <a:p>
            <a:r>
              <a:rPr lang="en-AU" sz="2500" dirty="0">
                <a:solidFill>
                  <a:srgbClr val="000000"/>
                </a:solidFill>
                <a:latin typeface="CMSS10"/>
              </a:rPr>
              <a:t>Prove by </a:t>
            </a:r>
            <a:r>
              <a:rPr lang="en-AU" sz="2500" b="1" dirty="0">
                <a:solidFill>
                  <a:srgbClr val="000000"/>
                </a:solidFill>
                <a:latin typeface="CMSS10"/>
              </a:rPr>
              <a:t>induction</a:t>
            </a:r>
            <a:r>
              <a:rPr lang="en-AU" sz="2500" dirty="0">
                <a:solidFill>
                  <a:srgbClr val="000000"/>
                </a:solidFill>
                <a:latin typeface="CMSS10"/>
              </a:rPr>
              <a:t> for recurrence solutions</a:t>
            </a:r>
          </a:p>
          <a:p>
            <a:r>
              <a:rPr lang="en-AU" sz="2500" dirty="0">
                <a:solidFill>
                  <a:srgbClr val="000000"/>
                </a:solidFill>
                <a:latin typeface="CMSS10"/>
              </a:rPr>
              <a:t>Practice writing proofs of correctness of algorithms</a:t>
            </a:r>
          </a:p>
          <a:p>
            <a:endParaRPr lang="en-AU" sz="2500" dirty="0">
              <a:solidFill>
                <a:srgbClr val="000000"/>
              </a:solidFill>
              <a:latin typeface="CMSS10"/>
            </a:endParaRPr>
          </a:p>
        </p:txBody>
      </p:sp>
    </p:spTree>
    <p:extLst>
      <p:ext uri="{BB962C8B-B14F-4D97-AF65-F5344CB8AC3E}">
        <p14:creationId xmlns:p14="http://schemas.microsoft.com/office/powerpoint/2010/main" val="183562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F848CB-1048-43B7-AA82-89790701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7B2E9A4-7151-459A-916D-4889F0CF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Topological sort, design principles and final exam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36D66B7-07D2-4D6A-A8E0-2FEFEA42662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/>
              <a:t>Topological Sort</a:t>
            </a:r>
          </a:p>
          <a:p>
            <a:pPr lvl="1"/>
            <a:r>
              <a:rPr lang="en-AU" dirty="0">
                <a:solidFill>
                  <a:schemeClr val="tx1"/>
                </a:solidFill>
              </a:rPr>
              <a:t>Kahn’s Algorithm</a:t>
            </a:r>
          </a:p>
          <a:p>
            <a:pPr lvl="1"/>
            <a:r>
              <a:rPr lang="en-AU" dirty="0">
                <a:solidFill>
                  <a:schemeClr val="tx1"/>
                </a:solidFill>
              </a:rPr>
              <a:t>Depth First </a:t>
            </a:r>
            <a:r>
              <a:rPr lang="en-AU" dirty="0" smtClean="0">
                <a:solidFill>
                  <a:schemeClr val="tx1"/>
                </a:solidFill>
              </a:rPr>
              <a:t>Search</a:t>
            </a:r>
            <a:endParaRPr lang="en-AU" dirty="0"/>
          </a:p>
          <a:p>
            <a:r>
              <a:rPr lang="en-AU" dirty="0"/>
              <a:t>Final Exam etc.</a:t>
            </a:r>
          </a:p>
          <a:p>
            <a:endParaRPr lang="en-AU" dirty="0"/>
          </a:p>
          <a:p>
            <a:endParaRPr lang="en-AU" dirty="0"/>
          </a:p>
          <a:p>
            <a:pPr lvl="1"/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840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Algorithm for exam preparation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066800"/>
            <a:ext cx="8991600" cy="4572000"/>
          </a:xfrm>
        </p:spPr>
        <p:txBody>
          <a:bodyPr>
            <a:noAutofit/>
          </a:bodyPr>
          <a:lstStyle/>
          <a:p>
            <a:pPr marL="342900" indent="-342900" defTabSz="360000">
              <a:buFont typeface="+mj-lt"/>
              <a:buAutoNum type="arabicPeriod"/>
            </a:pP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range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4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AU" sz="1400" dirty="0">
                <a:solidFill>
                  <a:srgbClr val="FF0000"/>
                </a:solidFill>
                <a:highlight>
                  <a:srgbClr val="FFFFFF"/>
                </a:highlight>
              </a:rPr>
              <a:t>13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	   carefully go through lecture slides and lecture notes week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and ensure you understand the content</a:t>
            </a:r>
            <a:endParaRPr lang="en-AU" sz="1400" b="1" dirty="0">
              <a:solidFill>
                <a:srgbClr val="000080"/>
              </a:solidFill>
              <a:highlight>
                <a:srgbClr val="FFFFFF"/>
              </a:highlight>
            </a:endParaRP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  practice writing pseudocode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each algorithm covered in week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 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 make sure your understand space/time complexities</a:t>
            </a: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something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is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unclear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		listen lecture recording </a:t>
            </a:r>
            <a:r>
              <a:rPr lang="en-AU" sz="1400" dirty="0">
                <a:solidFill>
                  <a:srgbClr val="00B050"/>
                </a:solidFill>
                <a:highlight>
                  <a:srgbClr val="FFFFFF"/>
                </a:highlight>
              </a:rPr>
              <a:t># slides are optimized for lectures and should only be treated as summaries.</a:t>
            </a: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		seek help</a:t>
            </a: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range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AU" sz="14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AU" sz="1400" dirty="0">
                <a:solidFill>
                  <a:srgbClr val="FF0000"/>
                </a:solidFill>
                <a:highlight>
                  <a:srgbClr val="FFFFFF"/>
                </a:highlight>
              </a:rPr>
              <a:t>13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	      attempt tutorial questions week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each question attempted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		  compare your solution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with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the sample solution</a:t>
            </a: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		  seek help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something </a:t>
            </a: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is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unclear</a:t>
            </a: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each question on the sample exam and mid-semester tests</a:t>
            </a:r>
            <a:r>
              <a:rPr lang="en-AU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	       attempt the question</a:t>
            </a: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  	post your solution on Moodle forum</a:t>
            </a: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If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current_date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&lt;=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exam_date</a:t>
            </a:r>
            <a:endParaRPr lang="en-AU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AU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goto</a:t>
            </a: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 line 1</a:t>
            </a:r>
          </a:p>
          <a:p>
            <a:pPr marL="342900" indent="-342900" defTabSz="360000">
              <a:buFont typeface="+mj-lt"/>
              <a:buAutoNum type="arabicPeriod"/>
            </a:pPr>
            <a:r>
              <a:rPr lang="en-AU" sz="1400" dirty="0">
                <a:solidFill>
                  <a:srgbClr val="000000"/>
                </a:solidFill>
                <a:highlight>
                  <a:srgbClr val="FFFFFF"/>
                </a:highlight>
              </a:rPr>
              <a:t>Print(“HURRAYYYYYY!!!  I did it!”)</a:t>
            </a:r>
          </a:p>
          <a:p>
            <a:pPr marL="0" lvl="0" indent="0">
              <a:spcBef>
                <a:spcPts val="850"/>
              </a:spcBef>
              <a:buSzPct val="25000"/>
              <a:buNone/>
            </a:pPr>
            <a:r>
              <a:rPr lang="en-AU" sz="1400" dirty="0">
                <a:solidFill>
                  <a:srgbClr val="FF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WARNING: This is a brute force algorithm. Using greedy algorithm (studying selected topics) may be disastrous </a:t>
            </a:r>
          </a:p>
          <a:p>
            <a:pPr marL="0" lvl="0" indent="0">
              <a:spcBef>
                <a:spcPts val="850"/>
              </a:spcBef>
              <a:buSzPct val="25000"/>
              <a:buNone/>
            </a:pPr>
            <a:endParaRPr lang="en-AU" sz="1400" dirty="0">
              <a:solidFill>
                <a:srgbClr val="FF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 defTabSz="360000">
              <a:buNone/>
            </a:pPr>
            <a:endParaRPr lang="en-AU" sz="140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519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228600"/>
            <a:ext cx="8991600" cy="758952"/>
          </a:xfrm>
        </p:spPr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Summary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Topological sort, design principles and final exam</a:t>
            </a:r>
            <a:endParaRPr lang="en-US"/>
          </a:p>
        </p:txBody>
      </p:sp>
      <p:sp>
        <p:nvSpPr>
          <p:cNvPr id="6" name="Content Placeholder 3"/>
          <p:cNvSpPr txBox="1">
            <a:spLocks noGrp="1"/>
          </p:cNvSpPr>
          <p:nvPr>
            <p:ph sz="quarter" idx="1"/>
          </p:nvPr>
        </p:nvSpPr>
        <p:spPr>
          <a:xfrm>
            <a:off x="301625" y="1066800"/>
            <a:ext cx="8461375" cy="2487613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2000" b="1" dirty="0">
                <a:solidFill>
                  <a:srgbClr val="FF0000"/>
                </a:solidFill>
              </a:rPr>
              <a:t>Take Home Message</a:t>
            </a:r>
          </a:p>
          <a:p>
            <a:r>
              <a:rPr lang="en-AU" sz="2000" b="1" dirty="0"/>
              <a:t>See Design Principles in this lecture</a:t>
            </a:r>
          </a:p>
          <a:p>
            <a:pPr marL="0" indent="0">
              <a:buNone/>
            </a:pPr>
            <a:endParaRPr lang="en-AU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AU" sz="2000" b="1" dirty="0">
                <a:solidFill>
                  <a:srgbClr val="FF0000"/>
                </a:solidFill>
              </a:rPr>
              <a:t>Things to do (this list is not exhaustive)</a:t>
            </a:r>
          </a:p>
          <a:p>
            <a:r>
              <a:rPr lang="en-AU" sz="2000" b="1" dirty="0"/>
              <a:t>See the algorithm to prepare for final exam</a:t>
            </a:r>
          </a:p>
          <a:p>
            <a:pPr marL="0" indent="0">
              <a:buNone/>
            </a:pPr>
            <a:endParaRPr lang="en-AU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AU" sz="2000" b="1" dirty="0">
                <a:solidFill>
                  <a:srgbClr val="FF0000"/>
                </a:solidFill>
              </a:rPr>
              <a:t>Coming Up Next</a:t>
            </a:r>
          </a:p>
          <a:p>
            <a:pPr marL="0" indent="0">
              <a:buNone/>
            </a:pPr>
            <a:endParaRPr lang="en-AU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AU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AU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431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Coming Up Next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70266"/>
            <a:ext cx="6172200" cy="41199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7453" y="5521586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FF0000"/>
                </a:solidFill>
              </a:rPr>
              <a:t>SWOT VAC</a:t>
            </a:r>
          </a:p>
        </p:txBody>
      </p:sp>
    </p:spTree>
    <p:extLst>
      <p:ext uri="{BB962C8B-B14F-4D97-AF65-F5344CB8AC3E}">
        <p14:creationId xmlns:p14="http://schemas.microsoft.com/office/powerpoint/2010/main" val="377270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Coming Up Next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7453" y="5521586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FF0000"/>
                </a:solidFill>
              </a:rPr>
              <a:t>Final Exam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447800"/>
            <a:ext cx="6604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59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Coming Up Next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7453" y="5257800"/>
            <a:ext cx="210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FF0000"/>
                </a:solidFill>
              </a:rPr>
              <a:t>Results Day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087419"/>
            <a:ext cx="7001435" cy="42008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36558" y="5728395"/>
            <a:ext cx="339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And you live happily ever after </a:t>
            </a:r>
          </a:p>
        </p:txBody>
      </p:sp>
    </p:spTree>
    <p:extLst>
      <p:ext uri="{BB962C8B-B14F-4D97-AF65-F5344CB8AC3E}">
        <p14:creationId xmlns:p14="http://schemas.microsoft.com/office/powerpoint/2010/main" val="54761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Coming Up Next (Second Scenario)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7453" y="5257800"/>
            <a:ext cx="210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FF0000"/>
                </a:solidFill>
              </a:rPr>
              <a:t>SWOT VAC</a:t>
            </a:r>
          </a:p>
        </p:txBody>
      </p:sp>
      <p:pic>
        <p:nvPicPr>
          <p:cNvPr id="5" name="Picture 4" descr="A picture containing person, outdoor, building, man&#10;&#10;Description generated with high confidence">
            <a:extLst>
              <a:ext uri="{FF2B5EF4-FFF2-40B4-BE49-F238E27FC236}">
                <a16:creationId xmlns:a16="http://schemas.microsoft.com/office/drawing/2014/main" xmlns="" id="{D8597573-3B10-455C-980D-6CD51E6A9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95400"/>
            <a:ext cx="46482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27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Coming Up Next (Second Scenario)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7453" y="5542420"/>
            <a:ext cx="210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FF0000"/>
                </a:solidFill>
              </a:rPr>
              <a:t>Final Exam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55118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25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Coming Up Next (Second Scenario)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77453" y="5542420"/>
            <a:ext cx="2108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FF0000"/>
                </a:solidFill>
              </a:rPr>
              <a:t>Results Day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03" y="1341223"/>
            <a:ext cx="4088665" cy="42011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41223"/>
            <a:ext cx="4350943" cy="42011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48895" y="5925652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rgbClr val="0070C0"/>
                </a:solidFill>
              </a:rPr>
              <a:t>Moral: Work hard or be brave!</a:t>
            </a:r>
          </a:p>
        </p:txBody>
      </p:sp>
    </p:spTree>
    <p:extLst>
      <p:ext uri="{BB962C8B-B14F-4D97-AF65-F5344CB8AC3E}">
        <p14:creationId xmlns:p14="http://schemas.microsoft.com/office/powerpoint/2010/main" val="3229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Just before I sign off …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-152399" y="1302514"/>
            <a:ext cx="6142058" cy="5113693"/>
          </a:xfrm>
        </p:spPr>
        <p:txBody>
          <a:bodyPr>
            <a:noAutofit/>
          </a:bodyPr>
          <a:lstStyle/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Most of you have done really well given the </a:t>
            </a:r>
            <a:r>
              <a:rPr lang="en-AU" sz="2000" b="1" u="sng" dirty="0">
                <a:solidFill>
                  <a:srgbClr val="FF0000"/>
                </a:solidFill>
                <a:latin typeface="CMSS10"/>
              </a:rPr>
              <a:t>challenging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 nature of the unit!</a:t>
            </a:r>
            <a:endParaRPr lang="en-AU" dirty="0">
              <a:solidFill>
                <a:srgbClr val="000000"/>
              </a:solidFill>
              <a:latin typeface="CMSS10"/>
            </a:endParaRP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Good luck for the final exam!</a:t>
            </a:r>
          </a:p>
          <a:p>
            <a:pPr lvl="1"/>
            <a:r>
              <a:rPr lang="en-AU" sz="2000" dirty="0">
                <a:solidFill>
                  <a:srgbClr val="000000"/>
                </a:solidFill>
                <a:latin typeface="CMSS10"/>
              </a:rPr>
              <a:t>Do not hesitate to contact me if I can be of any help even after this semester</a:t>
            </a:r>
          </a:p>
          <a:p>
            <a:pPr lvl="2"/>
            <a:r>
              <a:rPr lang="en-AU" sz="1578" dirty="0">
                <a:solidFill>
                  <a:srgbClr val="000000"/>
                </a:solidFill>
                <a:latin typeface="CMSS10"/>
              </a:rPr>
              <a:t>E.g., if you need a reference letter</a:t>
            </a:r>
          </a:p>
        </p:txBody>
      </p:sp>
      <p:pic>
        <p:nvPicPr>
          <p:cNvPr id="5" name="Shape 4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1752" y="4065316"/>
            <a:ext cx="3227807" cy="19982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Topological sort, design principles and final exam</a:t>
            </a:r>
            <a:endParaRPr lang="en-US"/>
          </a:p>
        </p:txBody>
      </p:sp>
      <p:pic>
        <p:nvPicPr>
          <p:cNvPr id="12" name="Picture 11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xmlns="" id="{37483432-534B-4B7C-9ED4-60ACE1BA0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710" y="2984884"/>
            <a:ext cx="47434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3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Topological sort, design principles and final exam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That’s all folks!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38" y="1219200"/>
            <a:ext cx="8035962" cy="50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98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Directed Acyclic Graph (DAG)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7630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000" dirty="0"/>
              <a:t>A Directed Acyclic Graph (DAG) is </a:t>
            </a:r>
          </a:p>
          <a:p>
            <a:r>
              <a:rPr lang="en-AU" sz="2000" dirty="0">
                <a:solidFill>
                  <a:srgbClr val="FF0000"/>
                </a:solidFill>
              </a:rPr>
              <a:t>D</a:t>
            </a:r>
            <a:r>
              <a:rPr lang="en-AU" sz="2000" dirty="0"/>
              <a:t>irected</a:t>
            </a:r>
          </a:p>
          <a:p>
            <a:r>
              <a:rPr lang="en-AU" sz="2000" dirty="0" err="1">
                <a:solidFill>
                  <a:srgbClr val="FF0000"/>
                </a:solidFill>
              </a:rPr>
              <a:t>A</a:t>
            </a:r>
            <a:r>
              <a:rPr lang="en-AU" sz="2000" dirty="0" err="1"/>
              <a:t>cylcic</a:t>
            </a:r>
            <a:r>
              <a:rPr lang="en-AU" sz="2000" dirty="0"/>
              <a:t> – has no cycles</a:t>
            </a:r>
          </a:p>
          <a:p>
            <a:r>
              <a:rPr lang="en-AU" sz="2000" dirty="0">
                <a:solidFill>
                  <a:srgbClr val="FF0000"/>
                </a:solidFill>
              </a:rPr>
              <a:t>G</a:t>
            </a:r>
            <a:r>
              <a:rPr lang="en-AU" sz="2000" dirty="0"/>
              <a:t>raph</a:t>
            </a:r>
          </a:p>
          <a:p>
            <a:pPr marL="0" indent="0">
              <a:buNone/>
            </a:pPr>
            <a:r>
              <a:rPr lang="en-AU" sz="2000" dirty="0"/>
              <a:t>Which of the two graphs is a DAG?</a:t>
            </a:r>
          </a:p>
          <a:p>
            <a:pPr marL="0" indent="0">
              <a:buNone/>
            </a:pPr>
            <a:endParaRPr lang="en-AU" sz="2000" dirty="0"/>
          </a:p>
          <a:p>
            <a:pPr marL="0" indent="0">
              <a:buNone/>
            </a:pPr>
            <a:endParaRPr lang="en-AU" sz="20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4729431" y="3733800"/>
            <a:ext cx="4033569" cy="1877923"/>
            <a:chOff x="4729431" y="3733800"/>
            <a:chExt cx="4033569" cy="1877923"/>
          </a:xfrm>
        </p:grpSpPr>
        <p:sp>
          <p:nvSpPr>
            <p:cNvPr id="31" name="Oval 30"/>
            <p:cNvSpPr/>
            <p:nvPr/>
          </p:nvSpPr>
          <p:spPr>
            <a:xfrm>
              <a:off x="6177231" y="5073073"/>
              <a:ext cx="506323" cy="506323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58813" y="514708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C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6177231" y="3733800"/>
              <a:ext cx="506323" cy="506323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268800" y="380780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B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8256677" y="5105400"/>
              <a:ext cx="506323" cy="506323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338259" y="517940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E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8207554" y="3733800"/>
              <a:ext cx="506323" cy="506323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289136" y="380780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D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4729431" y="4388107"/>
              <a:ext cx="506323" cy="506323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821000" y="4456603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A</a:t>
              </a:r>
            </a:p>
          </p:txBody>
        </p:sp>
        <p:cxnSp>
          <p:nvCxnSpPr>
            <p:cNvPr id="41" name="Straight Connector 40"/>
            <p:cNvCxnSpPr>
              <a:stCxn id="39" idx="7"/>
              <a:endCxn id="33" idx="2"/>
            </p:cNvCxnSpPr>
            <p:nvPr/>
          </p:nvCxnSpPr>
          <p:spPr>
            <a:xfrm flipV="1">
              <a:off x="5161605" y="3986962"/>
              <a:ext cx="1015626" cy="475294"/>
            </a:xfrm>
            <a:prstGeom prst="line">
              <a:avLst/>
            </a:prstGeom>
            <a:ln w="25400" cmpd="sng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31" idx="2"/>
            </p:cNvCxnSpPr>
            <p:nvPr/>
          </p:nvCxnSpPr>
          <p:spPr>
            <a:xfrm>
              <a:off x="5159554" y="4825936"/>
              <a:ext cx="1017677" cy="500299"/>
            </a:xfrm>
            <a:prstGeom prst="line">
              <a:avLst/>
            </a:prstGeom>
            <a:ln w="25400" cmpd="sng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3" idx="6"/>
              <a:endCxn id="37" idx="2"/>
            </p:cNvCxnSpPr>
            <p:nvPr/>
          </p:nvCxnSpPr>
          <p:spPr>
            <a:xfrm>
              <a:off x="6683554" y="3986962"/>
              <a:ext cx="1524000" cy="0"/>
            </a:xfrm>
            <a:prstGeom prst="line">
              <a:avLst/>
            </a:prstGeom>
            <a:ln w="25400" cmpd="sng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5" idx="0"/>
              <a:endCxn id="37" idx="4"/>
            </p:cNvCxnSpPr>
            <p:nvPr/>
          </p:nvCxnSpPr>
          <p:spPr>
            <a:xfrm flipH="1" flipV="1">
              <a:off x="8460716" y="4240123"/>
              <a:ext cx="49123" cy="865277"/>
            </a:xfrm>
            <a:prstGeom prst="line">
              <a:avLst/>
            </a:prstGeom>
            <a:ln w="25400" cmpd="sng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7" idx="3"/>
              <a:endCxn id="31" idx="7"/>
            </p:cNvCxnSpPr>
            <p:nvPr/>
          </p:nvCxnSpPr>
          <p:spPr>
            <a:xfrm flipH="1">
              <a:off x="6609405" y="4165974"/>
              <a:ext cx="1672298" cy="981248"/>
            </a:xfrm>
            <a:prstGeom prst="line">
              <a:avLst/>
            </a:prstGeom>
            <a:ln w="25400" cmpd="sng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endCxn id="35" idx="2"/>
            </p:cNvCxnSpPr>
            <p:nvPr/>
          </p:nvCxnSpPr>
          <p:spPr>
            <a:xfrm flipV="1">
              <a:off x="6672750" y="5358562"/>
              <a:ext cx="1583927" cy="76461"/>
            </a:xfrm>
            <a:prstGeom prst="line">
              <a:avLst/>
            </a:prstGeom>
            <a:ln w="25400" cmpd="sng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33" idx="4"/>
              <a:endCxn id="31" idx="0"/>
            </p:cNvCxnSpPr>
            <p:nvPr/>
          </p:nvCxnSpPr>
          <p:spPr>
            <a:xfrm>
              <a:off x="6430393" y="4240123"/>
              <a:ext cx="0" cy="832950"/>
            </a:xfrm>
            <a:prstGeom prst="line">
              <a:avLst/>
            </a:prstGeom>
            <a:ln w="25400" cmpd="sng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353421" y="3733799"/>
            <a:ext cx="4033569" cy="1877923"/>
            <a:chOff x="353421" y="3733799"/>
            <a:chExt cx="4033569" cy="1877923"/>
          </a:xfrm>
        </p:grpSpPr>
        <p:grpSp>
          <p:nvGrpSpPr>
            <p:cNvPr id="29" name="Group 28"/>
            <p:cNvGrpSpPr/>
            <p:nvPr/>
          </p:nvGrpSpPr>
          <p:grpSpPr>
            <a:xfrm>
              <a:off x="353421" y="3733799"/>
              <a:ext cx="4033569" cy="1877923"/>
              <a:chOff x="2109360" y="3774369"/>
              <a:chExt cx="4033569" cy="1877923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3557160" y="5113642"/>
                <a:ext cx="506323" cy="506323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638742" y="5187649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/>
                  <a:t>C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3557160" y="3774369"/>
                <a:ext cx="506323" cy="506323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648729" y="3848376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/>
                  <a:t>B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5636606" y="5145969"/>
                <a:ext cx="506323" cy="506323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718188" y="5219976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/>
                  <a:t>E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5587483" y="3774369"/>
                <a:ext cx="506323" cy="506323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669065" y="3848376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/>
                  <a:t>D</a:t>
                </a: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2109360" y="4428676"/>
                <a:ext cx="506323" cy="506323"/>
              </a:xfrm>
              <a:prstGeom prst="ellipse">
                <a:avLst/>
              </a:prstGeom>
              <a:solidFill>
                <a:srgbClr val="FFFF00"/>
              </a:solidFill>
              <a:ln w="25400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200929" y="4497172"/>
                <a:ext cx="338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dirty="0"/>
                  <a:t>A</a:t>
                </a:r>
              </a:p>
            </p:txBody>
          </p:sp>
          <p:cxnSp>
            <p:nvCxnSpPr>
              <p:cNvPr id="16" name="Straight Connector 15"/>
              <p:cNvCxnSpPr>
                <a:stCxn id="14" idx="7"/>
                <a:endCxn id="8" idx="2"/>
              </p:cNvCxnSpPr>
              <p:nvPr/>
            </p:nvCxnSpPr>
            <p:spPr>
              <a:xfrm flipV="1">
                <a:off x="2541534" y="4027531"/>
                <a:ext cx="1015626" cy="475294"/>
              </a:xfrm>
              <a:prstGeom prst="line">
                <a:avLst/>
              </a:prstGeom>
              <a:ln w="25400" cmpd="sng">
                <a:solidFill>
                  <a:srgbClr val="92D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endCxn id="6" idx="2"/>
              </p:cNvCxnSpPr>
              <p:nvPr/>
            </p:nvCxnSpPr>
            <p:spPr>
              <a:xfrm>
                <a:off x="2539483" y="4866505"/>
                <a:ext cx="1017677" cy="500299"/>
              </a:xfrm>
              <a:prstGeom prst="line">
                <a:avLst/>
              </a:prstGeom>
              <a:ln w="25400" cmpd="sng">
                <a:solidFill>
                  <a:srgbClr val="92D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8" idx="6"/>
                <a:endCxn id="12" idx="2"/>
              </p:cNvCxnSpPr>
              <p:nvPr/>
            </p:nvCxnSpPr>
            <p:spPr>
              <a:xfrm>
                <a:off x="4063483" y="4027531"/>
                <a:ext cx="1524000" cy="0"/>
              </a:xfrm>
              <a:prstGeom prst="line">
                <a:avLst/>
              </a:prstGeom>
              <a:ln w="25400" cmpd="sng">
                <a:solidFill>
                  <a:srgbClr val="92D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10" idx="7"/>
                <a:endCxn id="12" idx="5"/>
              </p:cNvCxnSpPr>
              <p:nvPr/>
            </p:nvCxnSpPr>
            <p:spPr>
              <a:xfrm flipH="1" flipV="1">
                <a:off x="6019657" y="4206543"/>
                <a:ext cx="49123" cy="1013575"/>
              </a:xfrm>
              <a:prstGeom prst="line">
                <a:avLst/>
              </a:prstGeom>
              <a:ln w="25400" cmpd="sng">
                <a:solidFill>
                  <a:srgbClr val="92D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6" idx="6"/>
              </p:cNvCxnSpPr>
              <p:nvPr/>
            </p:nvCxnSpPr>
            <p:spPr>
              <a:xfrm flipV="1">
                <a:off x="4063483" y="4179931"/>
                <a:ext cx="1524000" cy="1186873"/>
              </a:xfrm>
              <a:prstGeom prst="line">
                <a:avLst/>
              </a:prstGeom>
              <a:ln w="25400" cmpd="sng">
                <a:solidFill>
                  <a:srgbClr val="92D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endCxn id="10" idx="2"/>
              </p:cNvCxnSpPr>
              <p:nvPr/>
            </p:nvCxnSpPr>
            <p:spPr>
              <a:xfrm flipV="1">
                <a:off x="4052679" y="5399131"/>
                <a:ext cx="1583927" cy="76461"/>
              </a:xfrm>
              <a:prstGeom prst="line">
                <a:avLst/>
              </a:prstGeom>
              <a:ln w="25400" cmpd="sng">
                <a:solidFill>
                  <a:srgbClr val="92D050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Connector 49"/>
            <p:cNvCxnSpPr>
              <a:stCxn id="6" idx="0"/>
              <a:endCxn id="8" idx="4"/>
            </p:cNvCxnSpPr>
            <p:nvPr/>
          </p:nvCxnSpPr>
          <p:spPr>
            <a:xfrm flipV="1">
              <a:off x="2054383" y="4240122"/>
              <a:ext cx="0" cy="832950"/>
            </a:xfrm>
            <a:prstGeom prst="line">
              <a:avLst/>
            </a:prstGeom>
            <a:ln w="25400" cmpd="sng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1600200" y="58674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Graph 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607354" y="583513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Graph 2</a:t>
            </a:r>
          </a:p>
        </p:txBody>
      </p:sp>
    </p:spTree>
    <p:extLst>
      <p:ext uri="{BB962C8B-B14F-4D97-AF65-F5344CB8AC3E}">
        <p14:creationId xmlns:p14="http://schemas.microsoft.com/office/powerpoint/2010/main" val="328360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F848CB-1048-43B7-AA82-89790701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Announcements/Things to note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7B2E9A4-7151-459A-916D-4889F0CF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Topological sort, design principles and final exam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36D66B7-07D2-4D6A-A8E0-2FEFEA42662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143000"/>
            <a:ext cx="4879848" cy="4572000"/>
          </a:xfrm>
        </p:spPr>
        <p:txBody>
          <a:bodyPr>
            <a:normAutofit/>
          </a:bodyPr>
          <a:lstStyle/>
          <a:p>
            <a:r>
              <a:rPr lang="en-AU" sz="1400" dirty="0">
                <a:solidFill>
                  <a:srgbClr val="7030A0"/>
                </a:solidFill>
              </a:rPr>
              <a:t>Complete SETU before it closes (28</a:t>
            </a:r>
            <a:r>
              <a:rPr lang="en-AU" sz="1400" baseline="30000" dirty="0">
                <a:solidFill>
                  <a:srgbClr val="7030A0"/>
                </a:solidFill>
              </a:rPr>
              <a:t>th</a:t>
            </a:r>
            <a:r>
              <a:rPr lang="en-AU" sz="1400" dirty="0">
                <a:solidFill>
                  <a:srgbClr val="7030A0"/>
                </a:solidFill>
              </a:rPr>
              <a:t> October)</a:t>
            </a:r>
          </a:p>
          <a:p>
            <a:r>
              <a:rPr lang="en-AU" sz="1400" dirty="0"/>
              <a:t>Assignment 4 Feedback</a:t>
            </a:r>
          </a:p>
          <a:p>
            <a:pPr lvl="1"/>
            <a:r>
              <a:rPr lang="en-AU" sz="1400" dirty="0">
                <a:solidFill>
                  <a:srgbClr val="00B0F0"/>
                </a:solidFill>
              </a:rPr>
              <a:t>Written feedback will be provided for assignment 4</a:t>
            </a:r>
          </a:p>
          <a:p>
            <a:pPr lvl="1"/>
            <a:r>
              <a:rPr lang="en-AU" sz="1400" dirty="0">
                <a:solidFill>
                  <a:srgbClr val="00B0F0"/>
                </a:solidFill>
              </a:rPr>
              <a:t>Attend a consultation to get face-to-face feedback (optional)</a:t>
            </a:r>
          </a:p>
          <a:p>
            <a:pPr lvl="2"/>
            <a:r>
              <a:rPr lang="en-AU" sz="1400" dirty="0"/>
              <a:t>You must attend a consultation offered by your marker</a:t>
            </a:r>
          </a:p>
          <a:p>
            <a:r>
              <a:rPr lang="en-AU" sz="1400" dirty="0"/>
              <a:t>Pre-exam consultation sessions (also available on Moodle)</a:t>
            </a:r>
          </a:p>
          <a:p>
            <a:pPr lvl="1"/>
            <a:endParaRPr lang="en-AU" sz="1400" dirty="0"/>
          </a:p>
        </p:txBody>
      </p:sp>
      <p:pic>
        <p:nvPicPr>
          <p:cNvPr id="10" name="Picture 9" descr="A cat that is looking at the camera&#10;&#10;Description generated with high confidence">
            <a:extLst>
              <a:ext uri="{FF2B5EF4-FFF2-40B4-BE49-F238E27FC236}">
                <a16:creationId xmlns:a16="http://schemas.microsoft.com/office/drawing/2014/main" xmlns="" id="{31FAA6F2-A4B2-4CB6-89F4-3167A008A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031" y="962482"/>
            <a:ext cx="3313084" cy="248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15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dirty="0">
                <a:latin typeface="Arial Black" panose="020B0A04020102020204" pitchFamily="34" charset="0"/>
              </a:rPr>
              <a:t>Programming Competition Winners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8763000" cy="4572000"/>
          </a:xfrm>
        </p:spPr>
        <p:txBody>
          <a:bodyPr>
            <a:noAutofit/>
          </a:bodyPr>
          <a:lstStyle/>
          <a:p>
            <a:pPr lvl="1"/>
            <a:r>
              <a:rPr lang="en-AU" sz="2400" dirty="0" err="1">
                <a:solidFill>
                  <a:srgbClr val="000000"/>
                </a:solidFill>
                <a:latin typeface="CMSS10"/>
              </a:rPr>
              <a:t>Honorable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 mention: Siddhant Dube (solved 7, penalty 8)</a:t>
            </a:r>
          </a:p>
          <a:p>
            <a:pPr lvl="1"/>
            <a:r>
              <a:rPr lang="en-AU" sz="2400" dirty="0">
                <a:solidFill>
                  <a:srgbClr val="000000"/>
                </a:solidFill>
                <a:latin typeface="CMSS10"/>
              </a:rPr>
              <a:t>5</a:t>
            </a:r>
            <a:r>
              <a:rPr lang="en-AU" sz="2400" baseline="30000" dirty="0">
                <a:solidFill>
                  <a:srgbClr val="000000"/>
                </a:solidFill>
                <a:latin typeface="CMSS10"/>
              </a:rPr>
              <a:t>th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: </a:t>
            </a:r>
            <a:r>
              <a:rPr lang="en-AU" sz="2400" dirty="0" err="1">
                <a:solidFill>
                  <a:srgbClr val="000000"/>
                </a:solidFill>
                <a:latin typeface="CMSS10"/>
              </a:rPr>
              <a:t>Zifeng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 Guo (solved 8, penalty 3)</a:t>
            </a:r>
          </a:p>
          <a:p>
            <a:pPr lvl="1"/>
            <a:r>
              <a:rPr lang="en-AU" sz="2400" dirty="0">
                <a:solidFill>
                  <a:srgbClr val="000000"/>
                </a:solidFill>
                <a:latin typeface="CMSS10"/>
              </a:rPr>
              <a:t>4</a:t>
            </a:r>
            <a:r>
              <a:rPr lang="en-AU" sz="2400" baseline="30000" dirty="0">
                <a:solidFill>
                  <a:srgbClr val="000000"/>
                </a:solidFill>
                <a:latin typeface="CMSS10"/>
              </a:rPr>
              <a:t>th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: Lim </a:t>
            </a:r>
            <a:r>
              <a:rPr lang="en-AU" sz="2400" dirty="0" err="1">
                <a:solidFill>
                  <a:srgbClr val="000000"/>
                </a:solidFill>
                <a:latin typeface="CMSS10"/>
              </a:rPr>
              <a:t>Zhi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 Rong (solved 8, penalty 0)</a:t>
            </a:r>
          </a:p>
          <a:p>
            <a:pPr lvl="1"/>
            <a:r>
              <a:rPr lang="en-AU" sz="2400" dirty="0">
                <a:solidFill>
                  <a:srgbClr val="000000"/>
                </a:solidFill>
                <a:latin typeface="CMSS10"/>
              </a:rPr>
              <a:t>3</a:t>
            </a:r>
            <a:r>
              <a:rPr lang="en-AU" sz="2400" baseline="30000" dirty="0">
                <a:solidFill>
                  <a:srgbClr val="000000"/>
                </a:solidFill>
                <a:latin typeface="CMSS10"/>
              </a:rPr>
              <a:t>rd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: Marcus Paige Rendell (solved 9, penalty 9)</a:t>
            </a:r>
          </a:p>
          <a:p>
            <a:pPr lvl="1"/>
            <a:r>
              <a:rPr lang="en-AU" sz="2400" dirty="0">
                <a:solidFill>
                  <a:srgbClr val="000000"/>
                </a:solidFill>
                <a:latin typeface="CMSS10"/>
              </a:rPr>
              <a:t>2</a:t>
            </a:r>
            <a:r>
              <a:rPr lang="en-AU" sz="2400" baseline="30000" dirty="0">
                <a:solidFill>
                  <a:srgbClr val="000000"/>
                </a:solidFill>
                <a:latin typeface="CMSS10"/>
              </a:rPr>
              <a:t>nd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: </a:t>
            </a:r>
            <a:r>
              <a:rPr lang="en-AU" sz="2400" dirty="0" err="1">
                <a:solidFill>
                  <a:srgbClr val="000000"/>
                </a:solidFill>
                <a:latin typeface="CMSS10"/>
              </a:rPr>
              <a:t>Harsil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 Patel (solved 10, penalty 7)</a:t>
            </a:r>
          </a:p>
          <a:p>
            <a:pPr lvl="1"/>
            <a:r>
              <a:rPr lang="en-AU" sz="2400" dirty="0">
                <a:solidFill>
                  <a:srgbClr val="000000"/>
                </a:solidFill>
                <a:latin typeface="CMSS10"/>
              </a:rPr>
              <a:t>Champion: Marc Alexander Robert </a:t>
            </a:r>
            <a:r>
              <a:rPr lang="en-AU" sz="2400" dirty="0" err="1">
                <a:solidFill>
                  <a:srgbClr val="000000"/>
                </a:solidFill>
                <a:latin typeface="CMSS10"/>
              </a:rPr>
              <a:t>Distel</a:t>
            </a:r>
            <a:r>
              <a:rPr lang="en-AU" sz="2400" dirty="0">
                <a:solidFill>
                  <a:srgbClr val="000000"/>
                </a:solidFill>
                <a:latin typeface="CMSS10"/>
              </a:rPr>
              <a:t> (solved 12, penalty 7)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10686AF-413B-4599-9D58-E6E878D49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782" y="4051796"/>
            <a:ext cx="2056342" cy="2235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574C63A-844D-40C1-BB02-63753BD81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4106956"/>
            <a:ext cx="2133600" cy="218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36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DAG: Examples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" y="1219200"/>
            <a:ext cx="8763000" cy="4572000"/>
          </a:xfrm>
        </p:spPr>
        <p:txBody>
          <a:bodyPr>
            <a:noAutofit/>
          </a:bodyPr>
          <a:lstStyle/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sub-tasks of a project and which “</a:t>
            </a:r>
            <a:r>
              <a:rPr lang="en-AU" sz="2000" dirty="0">
                <a:solidFill>
                  <a:srgbClr val="800080"/>
                </a:solidFill>
                <a:latin typeface="txbtt"/>
              </a:rPr>
              <a:t>must finish before” </a:t>
            </a:r>
          </a:p>
          <a:p>
            <a:pPr lvl="1"/>
            <a:r>
              <a:rPr lang="en-AU" sz="1500" dirty="0">
                <a:solidFill>
                  <a:srgbClr val="800080"/>
                </a:solidFill>
                <a:latin typeface="txbtt"/>
              </a:rPr>
              <a:t> </a:t>
            </a:r>
            <a:r>
              <a:rPr lang="en-AU" sz="1500" dirty="0">
                <a:solidFill>
                  <a:srgbClr val="000000"/>
                </a:solidFill>
                <a:latin typeface="CMSS10"/>
              </a:rPr>
              <a:t>A </a:t>
            </a:r>
            <a:r>
              <a:rPr lang="en-AU" sz="1500" dirty="0">
                <a:solidFill>
                  <a:srgbClr val="000000"/>
                </a:solidFill>
                <a:latin typeface="CMSS10"/>
                <a:sym typeface="Wingdings" panose="05000000000000000000" pitchFamily="2" charset="2"/>
              </a:rPr>
              <a:t> B means task A must finish before task B</a:t>
            </a:r>
            <a:endParaRPr lang="en-AU" sz="1500" dirty="0">
              <a:solidFill>
                <a:srgbClr val="000000"/>
              </a:solidFill>
              <a:latin typeface="CMSS10"/>
            </a:endParaRP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so, DAGs useful in project management</a:t>
            </a: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relationships between subjects for your degree  --  </a:t>
            </a:r>
            <a:r>
              <a:rPr lang="en-AU" sz="2000" dirty="0">
                <a:solidFill>
                  <a:srgbClr val="800080"/>
                </a:solidFill>
                <a:latin typeface="txbtt"/>
              </a:rPr>
              <a:t>“is prerequisite for” 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A</a:t>
            </a:r>
            <a:r>
              <a:rPr lang="en-AU" sz="1500" dirty="0">
                <a:solidFill>
                  <a:srgbClr val="000000"/>
                </a:solidFill>
                <a:latin typeface="CMSS10"/>
                <a:sym typeface="Wingdings" panose="05000000000000000000" pitchFamily="2" charset="2"/>
              </a:rPr>
              <a:t>B means subject A must be completed before enrolling in subject B</a:t>
            </a:r>
            <a:endParaRPr lang="en-AU" sz="1500" dirty="0">
              <a:solidFill>
                <a:srgbClr val="000000"/>
              </a:solidFill>
              <a:latin typeface="CMSS10"/>
            </a:endParaRP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people genealogy – “</a:t>
            </a:r>
            <a:r>
              <a:rPr lang="en-AU" sz="2000" dirty="0">
                <a:solidFill>
                  <a:srgbClr val="800080"/>
                </a:solidFill>
                <a:latin typeface="txbtt"/>
              </a:rPr>
              <a:t>is an ancestor of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” 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A </a:t>
            </a:r>
            <a:r>
              <a:rPr lang="en-AU" sz="1500" dirty="0">
                <a:solidFill>
                  <a:srgbClr val="000000"/>
                </a:solidFill>
                <a:latin typeface="CMSS10"/>
                <a:sym typeface="Wingdings" panose="05000000000000000000" pitchFamily="2" charset="2"/>
              </a:rPr>
              <a:t> B means A is an ancestor of B</a:t>
            </a:r>
            <a:endParaRPr lang="en-AU" sz="1500" dirty="0">
              <a:solidFill>
                <a:srgbClr val="000000"/>
              </a:solidFill>
              <a:latin typeface="CMSS10"/>
            </a:endParaRPr>
          </a:p>
          <a:p>
            <a:r>
              <a:rPr lang="en-AU" sz="2000" dirty="0">
                <a:solidFill>
                  <a:srgbClr val="000000"/>
                </a:solidFill>
                <a:latin typeface="CMSS10"/>
              </a:rPr>
              <a:t>power sets and “</a:t>
            </a:r>
            <a:r>
              <a:rPr lang="en-AU" sz="2000" dirty="0">
                <a:solidFill>
                  <a:srgbClr val="800080"/>
                </a:solidFill>
                <a:latin typeface="txbtt"/>
              </a:rPr>
              <a:t>is a subset of</a:t>
            </a:r>
            <a:r>
              <a:rPr lang="en-AU" sz="2000" dirty="0">
                <a:solidFill>
                  <a:srgbClr val="000000"/>
                </a:solidFill>
                <a:latin typeface="CMSS10"/>
              </a:rPr>
              <a:t>“ 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A </a:t>
            </a:r>
            <a:r>
              <a:rPr lang="en-AU" sz="1500" dirty="0">
                <a:solidFill>
                  <a:srgbClr val="000000"/>
                </a:solidFill>
                <a:latin typeface="CMSS10"/>
                <a:sym typeface="Wingdings" panose="05000000000000000000" pitchFamily="2" charset="2"/>
              </a:rPr>
              <a:t> B means A is a subset of B</a:t>
            </a:r>
            <a:endParaRPr lang="en-AU" sz="15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228600" y="4446677"/>
            <a:ext cx="4033569" cy="1877923"/>
            <a:chOff x="2109360" y="3774369"/>
            <a:chExt cx="4033569" cy="1877923"/>
          </a:xfrm>
        </p:grpSpPr>
        <p:sp>
          <p:nvSpPr>
            <p:cNvPr id="6" name="Oval 5"/>
            <p:cNvSpPr/>
            <p:nvPr/>
          </p:nvSpPr>
          <p:spPr>
            <a:xfrm>
              <a:off x="3557160" y="5113642"/>
              <a:ext cx="506323" cy="506323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38742" y="518764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C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557160" y="3774369"/>
              <a:ext cx="506323" cy="506323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48729" y="384837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B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636606" y="5145969"/>
              <a:ext cx="506323" cy="506323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18188" y="521997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E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5587483" y="3774369"/>
              <a:ext cx="506323" cy="506323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69065" y="384837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D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2109360" y="4428676"/>
              <a:ext cx="506323" cy="506323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0929" y="44971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A</a:t>
              </a:r>
            </a:p>
          </p:txBody>
        </p:sp>
        <p:cxnSp>
          <p:nvCxnSpPr>
            <p:cNvPr id="16" name="Straight Connector 15"/>
            <p:cNvCxnSpPr>
              <a:stCxn id="14" idx="7"/>
              <a:endCxn id="8" idx="2"/>
            </p:cNvCxnSpPr>
            <p:nvPr/>
          </p:nvCxnSpPr>
          <p:spPr>
            <a:xfrm flipV="1">
              <a:off x="2541534" y="4027531"/>
              <a:ext cx="1015626" cy="475294"/>
            </a:xfrm>
            <a:prstGeom prst="line">
              <a:avLst/>
            </a:prstGeom>
            <a:ln w="25400" cmpd="sng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6" idx="2"/>
            </p:cNvCxnSpPr>
            <p:nvPr/>
          </p:nvCxnSpPr>
          <p:spPr>
            <a:xfrm>
              <a:off x="2539483" y="4866505"/>
              <a:ext cx="1017677" cy="500299"/>
            </a:xfrm>
            <a:prstGeom prst="line">
              <a:avLst/>
            </a:prstGeom>
            <a:ln w="25400" cmpd="sng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8" idx="6"/>
              <a:endCxn id="12" idx="2"/>
            </p:cNvCxnSpPr>
            <p:nvPr/>
          </p:nvCxnSpPr>
          <p:spPr>
            <a:xfrm>
              <a:off x="4063483" y="4027531"/>
              <a:ext cx="1524000" cy="0"/>
            </a:xfrm>
            <a:prstGeom prst="line">
              <a:avLst/>
            </a:prstGeom>
            <a:ln w="25400" cmpd="sng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0" idx="7"/>
              <a:endCxn id="12" idx="5"/>
            </p:cNvCxnSpPr>
            <p:nvPr/>
          </p:nvCxnSpPr>
          <p:spPr>
            <a:xfrm flipH="1" flipV="1">
              <a:off x="6019657" y="4206543"/>
              <a:ext cx="49123" cy="1013575"/>
            </a:xfrm>
            <a:prstGeom prst="line">
              <a:avLst/>
            </a:prstGeom>
            <a:ln w="25400" cmpd="sng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6"/>
            </p:cNvCxnSpPr>
            <p:nvPr/>
          </p:nvCxnSpPr>
          <p:spPr>
            <a:xfrm flipV="1">
              <a:off x="4063483" y="4179931"/>
              <a:ext cx="1524000" cy="1186873"/>
            </a:xfrm>
            <a:prstGeom prst="line">
              <a:avLst/>
            </a:prstGeom>
            <a:ln w="25400" cmpd="sng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endCxn id="10" idx="2"/>
            </p:cNvCxnSpPr>
            <p:nvPr/>
          </p:nvCxnSpPr>
          <p:spPr>
            <a:xfrm flipV="1">
              <a:off x="4052679" y="5399131"/>
              <a:ext cx="1583927" cy="76461"/>
            </a:xfrm>
            <a:prstGeom prst="line">
              <a:avLst/>
            </a:prstGeom>
            <a:ln w="25400" cmpd="sng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505246"/>
            <a:ext cx="3073485" cy="253386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96000" y="601980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3"/>
              </a:rPr>
              <a:t>Source: </a:t>
            </a:r>
            <a:r>
              <a:rPr lang="en-AU" dirty="0" err="1">
                <a:hlinkClick r:id="rId3"/>
              </a:rPr>
              <a:t>wikipedia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4295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Topological Sort of a DAG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71169" y="1040186"/>
            <a:ext cx="87630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000" dirty="0"/>
              <a:t>Order of vertices in a DAG</a:t>
            </a:r>
          </a:p>
          <a:p>
            <a:r>
              <a:rPr lang="en-AU" sz="2000" dirty="0"/>
              <a:t>A &lt; B if A</a:t>
            </a:r>
            <a:r>
              <a:rPr lang="en-AU" sz="2000" dirty="0">
                <a:sym typeface="Wingdings" panose="05000000000000000000" pitchFamily="2" charset="2"/>
              </a:rPr>
              <a:t>B. </a:t>
            </a:r>
          </a:p>
          <a:p>
            <a:pPr lvl="1"/>
            <a:r>
              <a:rPr lang="en-AU" sz="1500" dirty="0">
                <a:sym typeface="Wingdings" panose="05000000000000000000" pitchFamily="2" charset="2"/>
              </a:rPr>
              <a:t>Note that if A  B and BD, we have A &lt; B and B &lt; D which implies that A &lt; D (i.e., transitivity).</a:t>
            </a:r>
          </a:p>
          <a:p>
            <a:r>
              <a:rPr lang="en-AU" sz="2000" dirty="0">
                <a:sym typeface="Wingdings" panose="05000000000000000000" pitchFamily="2" charset="2"/>
              </a:rPr>
              <a:t>Some vertices may be incomparable (e.g., B and C are incomparable), i.e. A&lt; B and A &lt; C but we do not know whether C &lt; B or B &lt; C.</a:t>
            </a:r>
          </a:p>
          <a:p>
            <a:pPr marL="0" indent="0">
              <a:buNone/>
            </a:pPr>
            <a:endParaRPr lang="en-AU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AU" sz="2000" dirty="0">
                <a:sym typeface="Wingdings" panose="05000000000000000000" pitchFamily="2" charset="2"/>
              </a:rPr>
              <a:t>A topological Sort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is a permutation of the vertices in the original DAG such that</a:t>
            </a:r>
          </a:p>
          <a:p>
            <a:pPr lvl="1"/>
            <a:r>
              <a:rPr lang="en-AU" sz="1500" dirty="0">
                <a:solidFill>
                  <a:srgbClr val="000000"/>
                </a:solidFill>
                <a:latin typeface="CMSS10"/>
              </a:rPr>
              <a:t>for </a:t>
            </a:r>
            <a:r>
              <a:rPr lang="en-AU" sz="1500" b="1" dirty="0">
                <a:solidFill>
                  <a:srgbClr val="00B0F0"/>
                </a:solidFill>
                <a:latin typeface="CMSS10"/>
              </a:rPr>
              <a:t>every</a:t>
            </a:r>
            <a:r>
              <a:rPr lang="en-AU" sz="1500" dirty="0">
                <a:solidFill>
                  <a:srgbClr val="000000"/>
                </a:solidFill>
                <a:latin typeface="CMSS10"/>
              </a:rPr>
              <a:t> directed edge </a:t>
            </a:r>
            <a:r>
              <a:rPr lang="en-AU" sz="1500" dirty="0" err="1">
                <a:solidFill>
                  <a:srgbClr val="000000"/>
                </a:solidFill>
                <a:latin typeface="CMSS10"/>
              </a:rPr>
              <a:t>u</a:t>
            </a:r>
            <a:r>
              <a:rPr lang="en-AU" sz="1500" dirty="0" err="1">
                <a:solidFill>
                  <a:srgbClr val="000000"/>
                </a:solidFill>
                <a:latin typeface="CMSS10"/>
                <a:sym typeface="Wingdings" panose="05000000000000000000" pitchFamily="2" charset="2"/>
              </a:rPr>
              <a:t>v</a:t>
            </a:r>
            <a:r>
              <a:rPr lang="en-AU" sz="1500" dirty="0">
                <a:solidFill>
                  <a:srgbClr val="000000"/>
                </a:solidFill>
                <a:latin typeface="CMSS10"/>
                <a:sym typeface="Wingdings" panose="05000000000000000000" pitchFamily="2" charset="2"/>
              </a:rPr>
              <a:t> </a:t>
            </a:r>
            <a:r>
              <a:rPr lang="en-AU" sz="1500" dirty="0">
                <a:solidFill>
                  <a:srgbClr val="000000"/>
                </a:solidFill>
                <a:latin typeface="CMSS10"/>
              </a:rPr>
              <a:t>of the DAG</a:t>
            </a:r>
          </a:p>
          <a:p>
            <a:pPr lvl="2"/>
            <a:r>
              <a:rPr lang="en-AU" sz="1400" dirty="0">
                <a:solidFill>
                  <a:srgbClr val="000000"/>
                </a:solidFill>
                <a:latin typeface="CMSS10"/>
              </a:rPr>
              <a:t>u appears before v in the permutation</a:t>
            </a: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endParaRPr lang="en-AU" sz="2000" dirty="0">
              <a:solidFill>
                <a:srgbClr val="000000"/>
              </a:solidFill>
              <a:latin typeface="CMSS10"/>
            </a:endParaRPr>
          </a:p>
          <a:p>
            <a:pPr marL="0" indent="0">
              <a:buNone/>
            </a:pPr>
            <a:r>
              <a:rPr lang="en-AU" sz="2000" dirty="0">
                <a:solidFill>
                  <a:srgbClr val="000000"/>
                </a:solidFill>
                <a:latin typeface="CMSS10"/>
              </a:rPr>
              <a:t>Example:  A, B, C, E, D</a:t>
            </a:r>
          </a:p>
          <a:p>
            <a:r>
              <a:rPr lang="en-AU" sz="1800" dirty="0">
                <a:solidFill>
                  <a:srgbClr val="000000"/>
                </a:solidFill>
                <a:latin typeface="CMSS10"/>
              </a:rPr>
              <a:t>Topological sort of a DAG of “is prerequisite of” example  gives an ordering of the subjects for studying your degree, one at a time, while obeying prerequisite rules.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958031" y="3810000"/>
            <a:ext cx="4033569" cy="1877923"/>
            <a:chOff x="2109360" y="3774369"/>
            <a:chExt cx="4033569" cy="1877923"/>
          </a:xfrm>
        </p:grpSpPr>
        <p:sp>
          <p:nvSpPr>
            <p:cNvPr id="6" name="Oval 5"/>
            <p:cNvSpPr/>
            <p:nvPr/>
          </p:nvSpPr>
          <p:spPr>
            <a:xfrm>
              <a:off x="3557160" y="5113642"/>
              <a:ext cx="506323" cy="506323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38742" y="518764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C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557160" y="3774369"/>
              <a:ext cx="506323" cy="506323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48729" y="384837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B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636606" y="5145969"/>
              <a:ext cx="506323" cy="506323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18188" y="521997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E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5587483" y="3774369"/>
              <a:ext cx="506323" cy="506323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69065" y="384837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D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2109360" y="4428676"/>
              <a:ext cx="506323" cy="506323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0929" y="44971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A</a:t>
              </a:r>
            </a:p>
          </p:txBody>
        </p:sp>
        <p:cxnSp>
          <p:nvCxnSpPr>
            <p:cNvPr id="16" name="Straight Connector 15"/>
            <p:cNvCxnSpPr>
              <a:stCxn id="14" idx="7"/>
              <a:endCxn id="8" idx="2"/>
            </p:cNvCxnSpPr>
            <p:nvPr/>
          </p:nvCxnSpPr>
          <p:spPr>
            <a:xfrm flipV="1">
              <a:off x="2541534" y="4027531"/>
              <a:ext cx="1015626" cy="475294"/>
            </a:xfrm>
            <a:prstGeom prst="line">
              <a:avLst/>
            </a:prstGeom>
            <a:ln w="25400" cmpd="sng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6" idx="2"/>
            </p:cNvCxnSpPr>
            <p:nvPr/>
          </p:nvCxnSpPr>
          <p:spPr>
            <a:xfrm>
              <a:off x="2539483" y="4866505"/>
              <a:ext cx="1017677" cy="500299"/>
            </a:xfrm>
            <a:prstGeom prst="line">
              <a:avLst/>
            </a:prstGeom>
            <a:ln w="25400" cmpd="sng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8" idx="6"/>
              <a:endCxn id="12" idx="2"/>
            </p:cNvCxnSpPr>
            <p:nvPr/>
          </p:nvCxnSpPr>
          <p:spPr>
            <a:xfrm>
              <a:off x="4063483" y="4027531"/>
              <a:ext cx="1524000" cy="0"/>
            </a:xfrm>
            <a:prstGeom prst="line">
              <a:avLst/>
            </a:prstGeom>
            <a:ln w="25400" cmpd="sng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0" idx="7"/>
              <a:endCxn id="12" idx="5"/>
            </p:cNvCxnSpPr>
            <p:nvPr/>
          </p:nvCxnSpPr>
          <p:spPr>
            <a:xfrm flipH="1" flipV="1">
              <a:off x="6019657" y="4206543"/>
              <a:ext cx="49123" cy="1013575"/>
            </a:xfrm>
            <a:prstGeom prst="line">
              <a:avLst/>
            </a:prstGeom>
            <a:ln w="25400" cmpd="sng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6"/>
            </p:cNvCxnSpPr>
            <p:nvPr/>
          </p:nvCxnSpPr>
          <p:spPr>
            <a:xfrm flipV="1">
              <a:off x="4063483" y="4179931"/>
              <a:ext cx="1524000" cy="1186873"/>
            </a:xfrm>
            <a:prstGeom prst="line">
              <a:avLst/>
            </a:prstGeom>
            <a:ln w="25400" cmpd="sng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endCxn id="10" idx="2"/>
            </p:cNvCxnSpPr>
            <p:nvPr/>
          </p:nvCxnSpPr>
          <p:spPr>
            <a:xfrm flipV="1">
              <a:off x="4052679" y="5399131"/>
              <a:ext cx="1583927" cy="76461"/>
            </a:xfrm>
            <a:prstGeom prst="line">
              <a:avLst/>
            </a:prstGeom>
            <a:ln w="25400" cmpd="sng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731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Topological Sort of a DAG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71169" y="1040186"/>
            <a:ext cx="8763000" cy="4572000"/>
          </a:xfrm>
        </p:spPr>
        <p:txBody>
          <a:bodyPr>
            <a:noAutofit/>
          </a:bodyPr>
          <a:lstStyle/>
          <a:p>
            <a:r>
              <a:rPr lang="en-AU" sz="1800" dirty="0">
                <a:solidFill>
                  <a:srgbClr val="000000"/>
                </a:solidFill>
                <a:latin typeface="CMSS10"/>
              </a:rPr>
              <a:t>A DAG can have many valid topological sorts, e.g., let u and v be two incomparable vertices,  u may appear before or after v.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latin typeface="CMSS10"/>
              </a:rPr>
              <a:t>Which of these is NOT a valid topological sort of the DAG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800" dirty="0">
                <a:solidFill>
                  <a:srgbClr val="000000"/>
                </a:solidFill>
                <a:latin typeface="CMSS10"/>
              </a:rPr>
              <a:t>A, B, C, E, D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800" dirty="0">
                <a:solidFill>
                  <a:srgbClr val="000000"/>
                </a:solidFill>
                <a:latin typeface="CMSS10"/>
              </a:rPr>
              <a:t>A, C, B, E, D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800" dirty="0">
                <a:solidFill>
                  <a:srgbClr val="000000"/>
                </a:solidFill>
                <a:latin typeface="CMSS10"/>
              </a:rPr>
              <a:t>A, C, E, B, D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800" dirty="0">
                <a:solidFill>
                  <a:srgbClr val="000000"/>
                </a:solidFill>
                <a:latin typeface="CMSS10"/>
              </a:rPr>
              <a:t>A, B, E, C, D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00000"/>
                </a:solidFill>
                <a:latin typeface="CMSS10"/>
              </a:rPr>
              <a:t>  How to do topological sort?</a:t>
            </a:r>
          </a:p>
          <a:p>
            <a:r>
              <a:rPr lang="en-AU" sz="1800" dirty="0">
                <a:solidFill>
                  <a:srgbClr val="000000"/>
                </a:solidFill>
                <a:latin typeface="CMSS10"/>
              </a:rPr>
              <a:t>Kahn’s Algorithm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958031" y="3810000"/>
            <a:ext cx="4033569" cy="1877923"/>
            <a:chOff x="2109360" y="3774369"/>
            <a:chExt cx="4033569" cy="1877923"/>
          </a:xfrm>
        </p:grpSpPr>
        <p:sp>
          <p:nvSpPr>
            <p:cNvPr id="6" name="Oval 5"/>
            <p:cNvSpPr/>
            <p:nvPr/>
          </p:nvSpPr>
          <p:spPr>
            <a:xfrm>
              <a:off x="3557160" y="5113642"/>
              <a:ext cx="506323" cy="506323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38742" y="5187649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C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557160" y="3774369"/>
              <a:ext cx="506323" cy="506323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48729" y="384837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B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636606" y="5145969"/>
              <a:ext cx="506323" cy="506323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18188" y="521997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E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5587483" y="3774369"/>
              <a:ext cx="506323" cy="506323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69065" y="384837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D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2109360" y="4428676"/>
              <a:ext cx="506323" cy="506323"/>
            </a:xfrm>
            <a:prstGeom prst="ellipse">
              <a:avLst/>
            </a:prstGeom>
            <a:solidFill>
              <a:srgbClr val="FFFF00"/>
            </a:solidFill>
            <a:ln w="2540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0929" y="4497172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A</a:t>
              </a:r>
            </a:p>
          </p:txBody>
        </p:sp>
        <p:cxnSp>
          <p:nvCxnSpPr>
            <p:cNvPr id="16" name="Straight Connector 15"/>
            <p:cNvCxnSpPr>
              <a:stCxn id="14" idx="7"/>
              <a:endCxn id="8" idx="2"/>
            </p:cNvCxnSpPr>
            <p:nvPr/>
          </p:nvCxnSpPr>
          <p:spPr>
            <a:xfrm flipV="1">
              <a:off x="2541534" y="4027531"/>
              <a:ext cx="1015626" cy="475294"/>
            </a:xfrm>
            <a:prstGeom prst="line">
              <a:avLst/>
            </a:prstGeom>
            <a:ln w="25400" cmpd="sng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6" idx="2"/>
            </p:cNvCxnSpPr>
            <p:nvPr/>
          </p:nvCxnSpPr>
          <p:spPr>
            <a:xfrm>
              <a:off x="2539483" y="4866505"/>
              <a:ext cx="1017677" cy="500299"/>
            </a:xfrm>
            <a:prstGeom prst="line">
              <a:avLst/>
            </a:prstGeom>
            <a:ln w="25400" cmpd="sng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8" idx="6"/>
              <a:endCxn id="12" idx="2"/>
            </p:cNvCxnSpPr>
            <p:nvPr/>
          </p:nvCxnSpPr>
          <p:spPr>
            <a:xfrm>
              <a:off x="4063483" y="4027531"/>
              <a:ext cx="1524000" cy="0"/>
            </a:xfrm>
            <a:prstGeom prst="line">
              <a:avLst/>
            </a:prstGeom>
            <a:ln w="25400" cmpd="sng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0" idx="7"/>
              <a:endCxn id="12" idx="5"/>
            </p:cNvCxnSpPr>
            <p:nvPr/>
          </p:nvCxnSpPr>
          <p:spPr>
            <a:xfrm flipH="1" flipV="1">
              <a:off x="6019657" y="4206543"/>
              <a:ext cx="49123" cy="1013575"/>
            </a:xfrm>
            <a:prstGeom prst="line">
              <a:avLst/>
            </a:prstGeom>
            <a:ln w="25400" cmpd="sng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6"/>
            </p:cNvCxnSpPr>
            <p:nvPr/>
          </p:nvCxnSpPr>
          <p:spPr>
            <a:xfrm flipV="1">
              <a:off x="4063483" y="4179931"/>
              <a:ext cx="1524000" cy="1186873"/>
            </a:xfrm>
            <a:prstGeom prst="line">
              <a:avLst/>
            </a:prstGeom>
            <a:ln w="25400" cmpd="sng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endCxn id="10" idx="2"/>
            </p:cNvCxnSpPr>
            <p:nvPr/>
          </p:nvCxnSpPr>
          <p:spPr>
            <a:xfrm flipV="1">
              <a:off x="4052679" y="5399131"/>
              <a:ext cx="1583927" cy="76461"/>
            </a:xfrm>
            <a:prstGeom prst="line">
              <a:avLst/>
            </a:prstGeom>
            <a:ln w="25400" cmpd="sng">
              <a:solidFill>
                <a:srgbClr val="92D05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 descr="A person looking at the camera&#10;&#10;Description generated with very high confidence">
            <a:extLst>
              <a:ext uri="{FF2B5EF4-FFF2-40B4-BE49-F238E27FC236}">
                <a16:creationId xmlns:a16="http://schemas.microsoft.com/office/drawing/2014/main" xmlns="" id="{78A124E6-FF9F-4F6B-978D-637B99412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13" y="3962400"/>
            <a:ext cx="4416772" cy="245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1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F848CB-1048-43B7-AA82-897907016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7B2E9A4-7151-459A-916D-4889F0CF3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Lec 12: Topological sort, design principles and final exam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36D66B7-07D2-4D6A-A8E0-2FEFEA42662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AU" dirty="0">
                <a:solidFill>
                  <a:srgbClr val="00B050"/>
                </a:solidFill>
              </a:rPr>
              <a:t>Topological Sort</a:t>
            </a:r>
          </a:p>
          <a:p>
            <a:pPr lvl="1"/>
            <a:r>
              <a:rPr lang="en-AU" dirty="0">
                <a:solidFill>
                  <a:srgbClr val="00B050"/>
                </a:solidFill>
              </a:rPr>
              <a:t>Kahn’s Algorithm</a:t>
            </a:r>
          </a:p>
          <a:p>
            <a:pPr lvl="1"/>
            <a:r>
              <a:rPr lang="en-AU" dirty="0">
                <a:solidFill>
                  <a:schemeClr val="tx1"/>
                </a:solidFill>
              </a:rPr>
              <a:t>Depth First Search</a:t>
            </a:r>
          </a:p>
          <a:p>
            <a:r>
              <a:rPr lang="en-AU" dirty="0"/>
              <a:t>Kahoot Grand Finale</a:t>
            </a:r>
          </a:p>
          <a:p>
            <a:r>
              <a:rPr lang="en-AU" dirty="0"/>
              <a:t>Design Principles (FIT2004 Summary)</a:t>
            </a:r>
          </a:p>
          <a:p>
            <a:r>
              <a:rPr lang="en-AU" dirty="0"/>
              <a:t>Programming Competition Winners</a:t>
            </a:r>
          </a:p>
          <a:p>
            <a:r>
              <a:rPr lang="en-AU" dirty="0"/>
              <a:t>Final Exam etc.</a:t>
            </a:r>
          </a:p>
          <a:p>
            <a:endParaRPr lang="en-AU" dirty="0"/>
          </a:p>
          <a:p>
            <a:endParaRPr lang="en-AU" dirty="0"/>
          </a:p>
          <a:p>
            <a:pPr lvl="1"/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110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Black" panose="020B0A04020102020204" pitchFamily="34" charset="0"/>
              </a:rPr>
              <a:t>Kahn’s Algorithm: High level idea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4572000" cy="365760"/>
          </a:xfrm>
        </p:spPr>
        <p:txBody>
          <a:bodyPr/>
          <a:lstStyle/>
          <a:p>
            <a:r>
              <a:rPr lang="en-AU"/>
              <a:t>Lec 12: Topological sort, design principles and final exam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228600" y="1040186"/>
            <a:ext cx="8763000" cy="3804287"/>
          </a:xfrm>
        </p:spPr>
        <p:txBody>
          <a:bodyPr>
            <a:noAutofit/>
          </a:bodyPr>
          <a:lstStyle/>
          <a:p>
            <a:pPr marL="0" indent="0" defTabSz="36000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For each vertex v that does not have ANY incoming edge</a:t>
            </a:r>
          </a:p>
          <a:p>
            <a:pPr marL="0" indent="0" defTabSz="36000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Add v to sorted</a:t>
            </a:r>
          </a:p>
          <a:p>
            <a:pPr marL="0" indent="0" defTabSz="360000">
              <a:buNone/>
            </a:pPr>
            <a:r>
              <a:rPr lang="en-AU" sz="20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</a:rPr>
              <a:t>	Remove the outgoing edges of v</a:t>
            </a:r>
          </a:p>
        </p:txBody>
      </p:sp>
      <p:sp>
        <p:nvSpPr>
          <p:cNvPr id="6" name="Oval 5"/>
          <p:cNvSpPr/>
          <p:nvPr/>
        </p:nvSpPr>
        <p:spPr>
          <a:xfrm>
            <a:off x="6248400" y="4844473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29982" y="491848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</a:t>
            </a:r>
          </a:p>
        </p:txBody>
      </p:sp>
      <p:sp>
        <p:nvSpPr>
          <p:cNvPr id="8" name="Oval 7"/>
          <p:cNvSpPr/>
          <p:nvPr/>
        </p:nvSpPr>
        <p:spPr>
          <a:xfrm>
            <a:off x="6248400" y="3505200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39969" y="357920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</a:t>
            </a:r>
          </a:p>
        </p:txBody>
      </p:sp>
      <p:sp>
        <p:nvSpPr>
          <p:cNvPr id="10" name="Oval 9"/>
          <p:cNvSpPr/>
          <p:nvPr/>
        </p:nvSpPr>
        <p:spPr>
          <a:xfrm>
            <a:off x="8327846" y="4876800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09428" y="495080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</a:t>
            </a:r>
          </a:p>
        </p:txBody>
      </p:sp>
      <p:sp>
        <p:nvSpPr>
          <p:cNvPr id="12" name="Oval 11"/>
          <p:cNvSpPr/>
          <p:nvPr/>
        </p:nvSpPr>
        <p:spPr>
          <a:xfrm>
            <a:off x="8278723" y="3505200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60305" y="357920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</a:t>
            </a:r>
          </a:p>
        </p:txBody>
      </p:sp>
      <p:sp>
        <p:nvSpPr>
          <p:cNvPr id="14" name="Oval 13"/>
          <p:cNvSpPr/>
          <p:nvPr/>
        </p:nvSpPr>
        <p:spPr>
          <a:xfrm>
            <a:off x="4800600" y="4159507"/>
            <a:ext cx="506323" cy="506323"/>
          </a:xfrm>
          <a:prstGeom prst="ellipse">
            <a:avLst/>
          </a:prstGeom>
          <a:solidFill>
            <a:srgbClr val="FFFF00"/>
          </a:solid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92169" y="4228003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</a:t>
            </a:r>
          </a:p>
        </p:txBody>
      </p:sp>
      <p:cxnSp>
        <p:nvCxnSpPr>
          <p:cNvPr id="16" name="Straight Connector 15"/>
          <p:cNvCxnSpPr>
            <a:stCxn id="14" idx="7"/>
            <a:endCxn id="8" idx="2"/>
          </p:cNvCxnSpPr>
          <p:nvPr/>
        </p:nvCxnSpPr>
        <p:spPr>
          <a:xfrm flipV="1">
            <a:off x="5232774" y="3758362"/>
            <a:ext cx="1015626" cy="475294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6" idx="2"/>
          </p:cNvCxnSpPr>
          <p:nvPr/>
        </p:nvCxnSpPr>
        <p:spPr>
          <a:xfrm>
            <a:off x="5230723" y="4597336"/>
            <a:ext cx="1017677" cy="500299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8" idx="6"/>
            <a:endCxn id="12" idx="2"/>
          </p:cNvCxnSpPr>
          <p:nvPr/>
        </p:nvCxnSpPr>
        <p:spPr>
          <a:xfrm>
            <a:off x="6754723" y="3758362"/>
            <a:ext cx="1524000" cy="0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7"/>
            <a:endCxn id="12" idx="5"/>
          </p:cNvCxnSpPr>
          <p:nvPr/>
        </p:nvCxnSpPr>
        <p:spPr>
          <a:xfrm flipH="1" flipV="1">
            <a:off x="8710897" y="3937374"/>
            <a:ext cx="49123" cy="1013575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6" idx="6"/>
          </p:cNvCxnSpPr>
          <p:nvPr/>
        </p:nvCxnSpPr>
        <p:spPr>
          <a:xfrm flipV="1">
            <a:off x="6754723" y="3910762"/>
            <a:ext cx="1524000" cy="1186873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0" idx="2"/>
          </p:cNvCxnSpPr>
          <p:nvPr/>
        </p:nvCxnSpPr>
        <p:spPr>
          <a:xfrm flipV="1">
            <a:off x="6743919" y="5129962"/>
            <a:ext cx="1583927" cy="76461"/>
          </a:xfrm>
          <a:prstGeom prst="line">
            <a:avLst/>
          </a:prstGeom>
          <a:ln w="25400" cmpd="sng">
            <a:solidFill>
              <a:srgbClr val="92D05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2400" y="580286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Sorted: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04900" y="5838727"/>
            <a:ext cx="647700" cy="3810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A</a:t>
            </a:r>
            <a:endParaRPr lang="en-AU" baseline="-25000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763806" y="5840506"/>
            <a:ext cx="647700" cy="3810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B</a:t>
            </a:r>
            <a:endParaRPr lang="en-AU" baseline="-25000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424953" y="5840506"/>
            <a:ext cx="647700" cy="3810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C</a:t>
            </a:r>
            <a:endParaRPr lang="en-AU" baseline="-25000" dirty="0">
              <a:solidFill>
                <a:srgbClr val="FF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086100" y="5840506"/>
            <a:ext cx="647700" cy="3810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E</a:t>
            </a:r>
            <a:endParaRPr lang="en-AU" baseline="-25000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745006" y="5840506"/>
            <a:ext cx="647700" cy="381000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FF0000"/>
                </a:solidFill>
              </a:rPr>
              <a:t>D</a:t>
            </a:r>
            <a:endParaRPr lang="en-AU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20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30" grpId="0" animBg="1"/>
      <p:bldP spid="31" grpId="0" animBg="1"/>
      <p:bldP spid="33" grpId="0" animBg="1"/>
      <p:bldP spid="35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ustom 1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002060"/>
      </a:hlink>
      <a:folHlink>
        <a:srgbClr val="00B050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13011</TotalTime>
  <Words>2476</Words>
  <Application>Microsoft Office PowerPoint</Application>
  <PresentationFormat>On-screen Show (4:3)</PresentationFormat>
  <Paragraphs>435</Paragraphs>
  <Slides>41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</vt:lpstr>
      <vt:lpstr>Arial Black</vt:lpstr>
      <vt:lpstr>Calibri</vt:lpstr>
      <vt:lpstr>CG Times</vt:lpstr>
      <vt:lpstr>CMSS10</vt:lpstr>
      <vt:lpstr>CMSS12</vt:lpstr>
      <vt:lpstr>CMSSI10</vt:lpstr>
      <vt:lpstr>Courier New</vt:lpstr>
      <vt:lpstr>txbtt</vt:lpstr>
      <vt:lpstr>Wingdings</vt:lpstr>
      <vt:lpstr>Wingdings 2</vt:lpstr>
      <vt:lpstr>Civic</vt:lpstr>
      <vt:lpstr>Faculty of Information Technology,  Monash University</vt:lpstr>
      <vt:lpstr>FIT2004: Algorithms and Data Structures</vt:lpstr>
      <vt:lpstr>Overview</vt:lpstr>
      <vt:lpstr>Directed Acyclic Graph (DAG)</vt:lpstr>
      <vt:lpstr>DAG: Examples</vt:lpstr>
      <vt:lpstr>Topological Sort of a DAG</vt:lpstr>
      <vt:lpstr>Topological Sort of a DAG</vt:lpstr>
      <vt:lpstr>Overview</vt:lpstr>
      <vt:lpstr>Kahn’s Algorithm: High level idea</vt:lpstr>
      <vt:lpstr>Kahn’s Algorithm: Detailed pseudocode</vt:lpstr>
      <vt:lpstr>Kahn’s Algorithm: Complexity</vt:lpstr>
      <vt:lpstr>Overview</vt:lpstr>
      <vt:lpstr>Depth First Search (DFS)</vt:lpstr>
      <vt:lpstr>DFS for Topological Sort</vt:lpstr>
      <vt:lpstr>Overview</vt:lpstr>
      <vt:lpstr>Overview</vt:lpstr>
      <vt:lpstr>Design Principles (Summing up FIT2004)</vt:lpstr>
      <vt:lpstr>Look out for good invariants to exploit</vt:lpstr>
      <vt:lpstr>Balance your work as much as possible</vt:lpstr>
      <vt:lpstr>Choose Data Structures with care</vt:lpstr>
      <vt:lpstr>Don’t repeat work</vt:lpstr>
      <vt:lpstr>Try well known problem solving strategies </vt:lpstr>
      <vt:lpstr>Sometimes greed is good</vt:lpstr>
      <vt:lpstr>Overview</vt:lpstr>
      <vt:lpstr>Final Exam</vt:lpstr>
      <vt:lpstr>Non-Examinable Content</vt:lpstr>
      <vt:lpstr>Consultations for Final Exam</vt:lpstr>
      <vt:lpstr>Consultations for Final Exam</vt:lpstr>
      <vt:lpstr>Suggestions for preparation  (written after I lost my memory) </vt:lpstr>
      <vt:lpstr>Algorithm for exam preparation</vt:lpstr>
      <vt:lpstr>Summary</vt:lpstr>
      <vt:lpstr>Coming Up Next</vt:lpstr>
      <vt:lpstr>Coming Up Next</vt:lpstr>
      <vt:lpstr>Coming Up Next</vt:lpstr>
      <vt:lpstr>Coming Up Next (Second Scenario)</vt:lpstr>
      <vt:lpstr>Coming Up Next (Second Scenario)</vt:lpstr>
      <vt:lpstr>Coming Up Next (Second Scenario)</vt:lpstr>
      <vt:lpstr>Just before I sign off … </vt:lpstr>
      <vt:lpstr>That’s all folks!</vt:lpstr>
      <vt:lpstr>Announcements/Things to note</vt:lpstr>
      <vt:lpstr>Programming Competition Winners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cse</dc:creator>
  <cp:lastModifiedBy>Shams</cp:lastModifiedBy>
  <cp:revision>5294</cp:revision>
  <dcterms:created xsi:type="dcterms:W3CDTF">2006-08-16T00:00:00Z</dcterms:created>
  <dcterms:modified xsi:type="dcterms:W3CDTF">2019-05-27T04:11:58Z</dcterms:modified>
</cp:coreProperties>
</file>